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4" r:id="rId2"/>
    <p:sldMasterId id="2147483839" r:id="rId3"/>
    <p:sldMasterId id="2147483851" r:id="rId4"/>
  </p:sldMasterIdLst>
  <p:notesMasterIdLst>
    <p:notesMasterId r:id="rId60"/>
  </p:notesMasterIdLst>
  <p:sldIdLst>
    <p:sldId id="998" r:id="rId5"/>
    <p:sldId id="999" r:id="rId6"/>
    <p:sldId id="874" r:id="rId7"/>
    <p:sldId id="757" r:id="rId8"/>
    <p:sldId id="760" r:id="rId9"/>
    <p:sldId id="766" r:id="rId10"/>
    <p:sldId id="968" r:id="rId11"/>
    <p:sldId id="977" r:id="rId12"/>
    <p:sldId id="971" r:id="rId13"/>
    <p:sldId id="767" r:id="rId14"/>
    <p:sldId id="256" r:id="rId15"/>
    <p:sldId id="978" r:id="rId16"/>
    <p:sldId id="711" r:id="rId17"/>
    <p:sldId id="952" r:id="rId18"/>
    <p:sldId id="257" r:id="rId19"/>
    <p:sldId id="259" r:id="rId20"/>
    <p:sldId id="260" r:id="rId21"/>
    <p:sldId id="261" r:id="rId22"/>
    <p:sldId id="262" r:id="rId23"/>
    <p:sldId id="263" r:id="rId24"/>
    <p:sldId id="1006" r:id="rId25"/>
    <p:sldId id="1007" r:id="rId26"/>
    <p:sldId id="1008" r:id="rId27"/>
    <p:sldId id="987" r:id="rId28"/>
    <p:sldId id="705" r:id="rId29"/>
    <p:sldId id="671" r:id="rId30"/>
    <p:sldId id="991" r:id="rId31"/>
    <p:sldId id="909" r:id="rId32"/>
    <p:sldId id="875" r:id="rId33"/>
    <p:sldId id="878" r:id="rId34"/>
    <p:sldId id="972" r:id="rId35"/>
    <p:sldId id="974" r:id="rId36"/>
    <p:sldId id="975" r:id="rId37"/>
    <p:sldId id="992" r:id="rId38"/>
    <p:sldId id="993" r:id="rId39"/>
    <p:sldId id="988" r:id="rId40"/>
    <p:sldId id="997" r:id="rId41"/>
    <p:sldId id="989" r:id="rId42"/>
    <p:sldId id="980" r:id="rId43"/>
    <p:sldId id="994" r:id="rId44"/>
    <p:sldId id="976" r:id="rId45"/>
    <p:sldId id="981" r:id="rId46"/>
    <p:sldId id="995" r:id="rId47"/>
    <p:sldId id="273" r:id="rId48"/>
    <p:sldId id="753" r:id="rId49"/>
    <p:sldId id="696" r:id="rId50"/>
    <p:sldId id="943" r:id="rId51"/>
    <p:sldId id="944" r:id="rId52"/>
    <p:sldId id="979" r:id="rId53"/>
    <p:sldId id="945" r:id="rId54"/>
    <p:sldId id="946" r:id="rId55"/>
    <p:sldId id="947" r:id="rId56"/>
    <p:sldId id="1009" r:id="rId57"/>
    <p:sldId id="1010" r:id="rId58"/>
    <p:sldId id="101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6" autoAdjust="0"/>
    <p:restoredTop sz="95925" autoAdjust="0"/>
  </p:normalViewPr>
  <p:slideViewPr>
    <p:cSldViewPr>
      <p:cViewPr>
        <p:scale>
          <a:sx n="100" d="100"/>
          <a:sy n="100" d="100"/>
        </p:scale>
        <p:origin x="1118" y="-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60A894-993A-4E5E-9358-CD69E4498E73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24EA598-6E3F-41C5-8A51-8F7683939250}">
      <dgm:prSet/>
      <dgm:spPr/>
      <dgm:t>
        <a:bodyPr/>
        <a:lstStyle/>
        <a:p>
          <a:r>
            <a:rPr lang="en-US" b="1"/>
            <a:t>Data Collection</a:t>
          </a:r>
          <a:endParaRPr lang="en-US"/>
        </a:p>
      </dgm:t>
    </dgm:pt>
    <dgm:pt modelId="{C0973174-02F9-4208-BEED-6F809D91FAF3}" type="parTrans" cxnId="{6C5B3E07-8563-4A0F-8663-2CBD4F519A34}">
      <dgm:prSet/>
      <dgm:spPr/>
      <dgm:t>
        <a:bodyPr/>
        <a:lstStyle/>
        <a:p>
          <a:endParaRPr lang="en-US"/>
        </a:p>
      </dgm:t>
    </dgm:pt>
    <dgm:pt modelId="{F66A482F-E885-449B-8250-8C1054B0EE8B}" type="sibTrans" cxnId="{6C5B3E07-8563-4A0F-8663-2CBD4F519A34}">
      <dgm:prSet/>
      <dgm:spPr/>
      <dgm:t>
        <a:bodyPr/>
        <a:lstStyle/>
        <a:p>
          <a:endParaRPr lang="en-US"/>
        </a:p>
      </dgm:t>
    </dgm:pt>
    <dgm:pt modelId="{28A2AEAC-B309-48C3-ADB3-1051AC946CF8}">
      <dgm:prSet/>
      <dgm:spPr/>
      <dgm:t>
        <a:bodyPr/>
        <a:lstStyle/>
        <a:p>
          <a:r>
            <a:rPr lang="en-US" b="1"/>
            <a:t>Data reduction techniques</a:t>
          </a:r>
          <a:endParaRPr lang="en-US"/>
        </a:p>
      </dgm:t>
    </dgm:pt>
    <dgm:pt modelId="{30B3429D-2270-4AA1-B62F-FF178F5EDBFD}" type="parTrans" cxnId="{CC5C90F4-006E-4553-A784-327CD3871916}">
      <dgm:prSet/>
      <dgm:spPr/>
      <dgm:t>
        <a:bodyPr/>
        <a:lstStyle/>
        <a:p>
          <a:endParaRPr lang="en-US"/>
        </a:p>
      </dgm:t>
    </dgm:pt>
    <dgm:pt modelId="{F00523C7-EDC9-4CBD-9EC7-D6AD393E4B91}" type="sibTrans" cxnId="{CC5C90F4-006E-4553-A784-327CD3871916}">
      <dgm:prSet/>
      <dgm:spPr/>
      <dgm:t>
        <a:bodyPr/>
        <a:lstStyle/>
        <a:p>
          <a:endParaRPr lang="en-US"/>
        </a:p>
      </dgm:t>
    </dgm:pt>
    <dgm:pt modelId="{D9DC948E-FE91-4746-933A-DCB7841F2DAD}">
      <dgm:prSet/>
      <dgm:spPr/>
      <dgm:t>
        <a:bodyPr/>
        <a:lstStyle/>
        <a:p>
          <a:r>
            <a:rPr lang="en-US"/>
            <a:t>K-means clustering, Gaussian Mixture Model</a:t>
          </a:r>
        </a:p>
      </dgm:t>
    </dgm:pt>
    <dgm:pt modelId="{CA519EDD-F003-4E6F-8FF2-70428BFB3C95}" type="parTrans" cxnId="{49A0C5E0-F0CD-40F4-9CDA-749BBF8E81FE}">
      <dgm:prSet/>
      <dgm:spPr/>
      <dgm:t>
        <a:bodyPr/>
        <a:lstStyle/>
        <a:p>
          <a:endParaRPr lang="en-US"/>
        </a:p>
      </dgm:t>
    </dgm:pt>
    <dgm:pt modelId="{FF9DBD8A-1B2D-48F3-8011-EC4185136611}" type="sibTrans" cxnId="{49A0C5E0-F0CD-40F4-9CDA-749BBF8E81FE}">
      <dgm:prSet/>
      <dgm:spPr/>
      <dgm:t>
        <a:bodyPr/>
        <a:lstStyle/>
        <a:p>
          <a:endParaRPr lang="en-US"/>
        </a:p>
      </dgm:t>
    </dgm:pt>
    <dgm:pt modelId="{CB03F273-F470-4FB7-8874-3D1D2174F8F2}">
      <dgm:prSet/>
      <dgm:spPr/>
      <dgm:t>
        <a:bodyPr/>
        <a:lstStyle/>
        <a:p>
          <a:r>
            <a:rPr lang="en-US"/>
            <a:t>Principal Component Analysis</a:t>
          </a:r>
        </a:p>
      </dgm:t>
    </dgm:pt>
    <dgm:pt modelId="{01233379-A683-482C-9A9D-72B45E6C5026}" type="parTrans" cxnId="{377AC840-D59A-4E93-AE2A-52B2765C44D0}">
      <dgm:prSet/>
      <dgm:spPr/>
      <dgm:t>
        <a:bodyPr/>
        <a:lstStyle/>
        <a:p>
          <a:endParaRPr lang="en-US"/>
        </a:p>
      </dgm:t>
    </dgm:pt>
    <dgm:pt modelId="{D8174954-0A5E-4E0B-86E7-BD61F19443D1}" type="sibTrans" cxnId="{377AC840-D59A-4E93-AE2A-52B2765C44D0}">
      <dgm:prSet/>
      <dgm:spPr/>
      <dgm:t>
        <a:bodyPr/>
        <a:lstStyle/>
        <a:p>
          <a:endParaRPr lang="en-US"/>
        </a:p>
      </dgm:t>
    </dgm:pt>
    <dgm:pt modelId="{75C3F4DE-7742-48AF-8436-A4D81924C4F7}">
      <dgm:prSet/>
      <dgm:spPr/>
      <dgm:t>
        <a:bodyPr/>
        <a:lstStyle/>
        <a:p>
          <a:r>
            <a:rPr lang="en-US" b="1"/>
            <a:t>Data Cleansing</a:t>
          </a:r>
          <a:endParaRPr lang="en-US"/>
        </a:p>
      </dgm:t>
    </dgm:pt>
    <dgm:pt modelId="{55E2DAB4-DC5A-45AA-A272-E1C9A2D7E94E}" type="parTrans" cxnId="{4E8EEBC6-FE2C-4E64-8F3B-F78BE192907B}">
      <dgm:prSet/>
      <dgm:spPr/>
      <dgm:t>
        <a:bodyPr/>
        <a:lstStyle/>
        <a:p>
          <a:endParaRPr lang="en-US"/>
        </a:p>
      </dgm:t>
    </dgm:pt>
    <dgm:pt modelId="{B5547E99-3E25-48DB-A70C-A84C93FAA530}" type="sibTrans" cxnId="{4E8EEBC6-FE2C-4E64-8F3B-F78BE192907B}">
      <dgm:prSet/>
      <dgm:spPr/>
      <dgm:t>
        <a:bodyPr/>
        <a:lstStyle/>
        <a:p>
          <a:endParaRPr lang="en-US"/>
        </a:p>
      </dgm:t>
    </dgm:pt>
    <dgm:pt modelId="{BFD30470-14C8-4D21-B06C-529C4A040E8B}" type="pres">
      <dgm:prSet presAssocID="{9F60A894-993A-4E5E-9358-CD69E4498E73}" presName="outerComposite" presStyleCnt="0">
        <dgm:presLayoutVars>
          <dgm:chMax val="5"/>
          <dgm:dir/>
          <dgm:resizeHandles val="exact"/>
        </dgm:presLayoutVars>
      </dgm:prSet>
      <dgm:spPr/>
    </dgm:pt>
    <dgm:pt modelId="{01F5894F-469F-438A-9B01-9F4CBB40FACC}" type="pres">
      <dgm:prSet presAssocID="{9F60A894-993A-4E5E-9358-CD69E4498E73}" presName="dummyMaxCanvas" presStyleCnt="0">
        <dgm:presLayoutVars/>
      </dgm:prSet>
      <dgm:spPr/>
    </dgm:pt>
    <dgm:pt modelId="{DB4B73E2-2214-4CA9-872F-41084641BF24}" type="pres">
      <dgm:prSet presAssocID="{9F60A894-993A-4E5E-9358-CD69E4498E73}" presName="ThreeNodes_1" presStyleLbl="node1" presStyleIdx="0" presStyleCnt="3">
        <dgm:presLayoutVars>
          <dgm:bulletEnabled val="1"/>
        </dgm:presLayoutVars>
      </dgm:prSet>
      <dgm:spPr/>
    </dgm:pt>
    <dgm:pt modelId="{7A0E0573-F66A-4878-872C-7A05AB22B534}" type="pres">
      <dgm:prSet presAssocID="{9F60A894-993A-4E5E-9358-CD69E4498E73}" presName="ThreeNodes_2" presStyleLbl="node1" presStyleIdx="1" presStyleCnt="3">
        <dgm:presLayoutVars>
          <dgm:bulletEnabled val="1"/>
        </dgm:presLayoutVars>
      </dgm:prSet>
      <dgm:spPr/>
    </dgm:pt>
    <dgm:pt modelId="{17A3D10C-3A0C-4934-8BBB-3F78AE76EA71}" type="pres">
      <dgm:prSet presAssocID="{9F60A894-993A-4E5E-9358-CD69E4498E73}" presName="ThreeNodes_3" presStyleLbl="node1" presStyleIdx="2" presStyleCnt="3">
        <dgm:presLayoutVars>
          <dgm:bulletEnabled val="1"/>
        </dgm:presLayoutVars>
      </dgm:prSet>
      <dgm:spPr/>
    </dgm:pt>
    <dgm:pt modelId="{564C1E7C-03A4-427F-A5F9-611B1E5B967A}" type="pres">
      <dgm:prSet presAssocID="{9F60A894-993A-4E5E-9358-CD69E4498E73}" presName="ThreeConn_1-2" presStyleLbl="fgAccFollowNode1" presStyleIdx="0" presStyleCnt="2">
        <dgm:presLayoutVars>
          <dgm:bulletEnabled val="1"/>
        </dgm:presLayoutVars>
      </dgm:prSet>
      <dgm:spPr/>
    </dgm:pt>
    <dgm:pt modelId="{1D32F207-63D4-4CC7-B06A-B5C224BBD518}" type="pres">
      <dgm:prSet presAssocID="{9F60A894-993A-4E5E-9358-CD69E4498E73}" presName="ThreeConn_2-3" presStyleLbl="fgAccFollowNode1" presStyleIdx="1" presStyleCnt="2">
        <dgm:presLayoutVars>
          <dgm:bulletEnabled val="1"/>
        </dgm:presLayoutVars>
      </dgm:prSet>
      <dgm:spPr/>
    </dgm:pt>
    <dgm:pt modelId="{9D1794BB-4264-4EAA-B237-A4843A7BE1C4}" type="pres">
      <dgm:prSet presAssocID="{9F60A894-993A-4E5E-9358-CD69E4498E73}" presName="ThreeNodes_1_text" presStyleLbl="node1" presStyleIdx="2" presStyleCnt="3">
        <dgm:presLayoutVars>
          <dgm:bulletEnabled val="1"/>
        </dgm:presLayoutVars>
      </dgm:prSet>
      <dgm:spPr/>
    </dgm:pt>
    <dgm:pt modelId="{76A2B5F7-3FBE-41E1-B68B-2B7BA3164944}" type="pres">
      <dgm:prSet presAssocID="{9F60A894-993A-4E5E-9358-CD69E4498E73}" presName="ThreeNodes_2_text" presStyleLbl="node1" presStyleIdx="2" presStyleCnt="3">
        <dgm:presLayoutVars>
          <dgm:bulletEnabled val="1"/>
        </dgm:presLayoutVars>
      </dgm:prSet>
      <dgm:spPr/>
    </dgm:pt>
    <dgm:pt modelId="{F2215609-94AF-49A1-A935-261C63D18AA8}" type="pres">
      <dgm:prSet presAssocID="{9F60A894-993A-4E5E-9358-CD69E4498E7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C5B3E07-8563-4A0F-8663-2CBD4F519A34}" srcId="{9F60A894-993A-4E5E-9358-CD69E4498E73}" destId="{024EA598-6E3F-41C5-8A51-8F7683939250}" srcOrd="0" destOrd="0" parTransId="{C0973174-02F9-4208-BEED-6F809D91FAF3}" sibTransId="{F66A482F-E885-449B-8250-8C1054B0EE8B}"/>
    <dgm:cxn modelId="{9F81820C-ADAB-457B-BEF0-0E89A0A2F2D7}" type="presOf" srcId="{75C3F4DE-7742-48AF-8436-A4D81924C4F7}" destId="{F2215609-94AF-49A1-A935-261C63D18AA8}" srcOrd="1" destOrd="0" presId="urn:microsoft.com/office/officeart/2005/8/layout/vProcess5"/>
    <dgm:cxn modelId="{396E601B-E7AA-49B8-B549-58873E2CC552}" type="presOf" srcId="{75C3F4DE-7742-48AF-8436-A4D81924C4F7}" destId="{17A3D10C-3A0C-4934-8BBB-3F78AE76EA71}" srcOrd="0" destOrd="0" presId="urn:microsoft.com/office/officeart/2005/8/layout/vProcess5"/>
    <dgm:cxn modelId="{82CC3F25-03A1-4A32-A876-E0CF2A985D19}" type="presOf" srcId="{9F60A894-993A-4E5E-9358-CD69E4498E73}" destId="{BFD30470-14C8-4D21-B06C-529C4A040E8B}" srcOrd="0" destOrd="0" presId="urn:microsoft.com/office/officeart/2005/8/layout/vProcess5"/>
    <dgm:cxn modelId="{377AC840-D59A-4E93-AE2A-52B2765C44D0}" srcId="{28A2AEAC-B309-48C3-ADB3-1051AC946CF8}" destId="{CB03F273-F470-4FB7-8874-3D1D2174F8F2}" srcOrd="1" destOrd="0" parTransId="{01233379-A683-482C-9A9D-72B45E6C5026}" sibTransId="{D8174954-0A5E-4E0B-86E7-BD61F19443D1}"/>
    <dgm:cxn modelId="{A4AC2963-0521-4492-9906-E5C9980A7EA2}" type="presOf" srcId="{28A2AEAC-B309-48C3-ADB3-1051AC946CF8}" destId="{76A2B5F7-3FBE-41E1-B68B-2B7BA3164944}" srcOrd="1" destOrd="0" presId="urn:microsoft.com/office/officeart/2005/8/layout/vProcess5"/>
    <dgm:cxn modelId="{03919A4B-8027-4391-BC62-5A935580EA2D}" type="presOf" srcId="{28A2AEAC-B309-48C3-ADB3-1051AC946CF8}" destId="{7A0E0573-F66A-4878-872C-7A05AB22B534}" srcOrd="0" destOrd="0" presId="urn:microsoft.com/office/officeart/2005/8/layout/vProcess5"/>
    <dgm:cxn modelId="{A697EB73-4500-4C39-94BE-8D2F1D208F3A}" type="presOf" srcId="{CB03F273-F470-4FB7-8874-3D1D2174F8F2}" destId="{76A2B5F7-3FBE-41E1-B68B-2B7BA3164944}" srcOrd="1" destOrd="2" presId="urn:microsoft.com/office/officeart/2005/8/layout/vProcess5"/>
    <dgm:cxn modelId="{0933277E-DF3F-4957-9CCE-B2CEB05C4D39}" type="presOf" srcId="{024EA598-6E3F-41C5-8A51-8F7683939250}" destId="{DB4B73E2-2214-4CA9-872F-41084641BF24}" srcOrd="0" destOrd="0" presId="urn:microsoft.com/office/officeart/2005/8/layout/vProcess5"/>
    <dgm:cxn modelId="{4EC0C79A-154D-4919-85B7-6CA52A2FCC0E}" type="presOf" srcId="{F00523C7-EDC9-4CBD-9EC7-D6AD393E4B91}" destId="{1D32F207-63D4-4CC7-B06A-B5C224BBD518}" srcOrd="0" destOrd="0" presId="urn:microsoft.com/office/officeart/2005/8/layout/vProcess5"/>
    <dgm:cxn modelId="{96FC1CA2-EC46-4C9F-AD72-1ACA16752719}" type="presOf" srcId="{F66A482F-E885-449B-8250-8C1054B0EE8B}" destId="{564C1E7C-03A4-427F-A5F9-611B1E5B967A}" srcOrd="0" destOrd="0" presId="urn:microsoft.com/office/officeart/2005/8/layout/vProcess5"/>
    <dgm:cxn modelId="{F0AC20A8-133C-4E99-9518-1E59AECCB545}" type="presOf" srcId="{024EA598-6E3F-41C5-8A51-8F7683939250}" destId="{9D1794BB-4264-4EAA-B237-A4843A7BE1C4}" srcOrd="1" destOrd="0" presId="urn:microsoft.com/office/officeart/2005/8/layout/vProcess5"/>
    <dgm:cxn modelId="{4843E8C3-DA54-423E-A8FB-8BEC6A22F1B0}" type="presOf" srcId="{D9DC948E-FE91-4746-933A-DCB7841F2DAD}" destId="{76A2B5F7-3FBE-41E1-B68B-2B7BA3164944}" srcOrd="1" destOrd="1" presId="urn:microsoft.com/office/officeart/2005/8/layout/vProcess5"/>
    <dgm:cxn modelId="{4E8EEBC6-FE2C-4E64-8F3B-F78BE192907B}" srcId="{9F60A894-993A-4E5E-9358-CD69E4498E73}" destId="{75C3F4DE-7742-48AF-8436-A4D81924C4F7}" srcOrd="2" destOrd="0" parTransId="{55E2DAB4-DC5A-45AA-A272-E1C9A2D7E94E}" sibTransId="{B5547E99-3E25-48DB-A70C-A84C93FAA530}"/>
    <dgm:cxn modelId="{74292FDC-127D-497B-923F-022C6F5E832F}" type="presOf" srcId="{D9DC948E-FE91-4746-933A-DCB7841F2DAD}" destId="{7A0E0573-F66A-4878-872C-7A05AB22B534}" srcOrd="0" destOrd="1" presId="urn:microsoft.com/office/officeart/2005/8/layout/vProcess5"/>
    <dgm:cxn modelId="{49A0C5E0-F0CD-40F4-9CDA-749BBF8E81FE}" srcId="{28A2AEAC-B309-48C3-ADB3-1051AC946CF8}" destId="{D9DC948E-FE91-4746-933A-DCB7841F2DAD}" srcOrd="0" destOrd="0" parTransId="{CA519EDD-F003-4E6F-8FF2-70428BFB3C95}" sibTransId="{FF9DBD8A-1B2D-48F3-8011-EC4185136611}"/>
    <dgm:cxn modelId="{CEF2A6F1-C1A2-41BA-94DD-E04C12BC2789}" type="presOf" srcId="{CB03F273-F470-4FB7-8874-3D1D2174F8F2}" destId="{7A0E0573-F66A-4878-872C-7A05AB22B534}" srcOrd="0" destOrd="2" presId="urn:microsoft.com/office/officeart/2005/8/layout/vProcess5"/>
    <dgm:cxn modelId="{CC5C90F4-006E-4553-A784-327CD3871916}" srcId="{9F60A894-993A-4E5E-9358-CD69E4498E73}" destId="{28A2AEAC-B309-48C3-ADB3-1051AC946CF8}" srcOrd="1" destOrd="0" parTransId="{30B3429D-2270-4AA1-B62F-FF178F5EDBFD}" sibTransId="{F00523C7-EDC9-4CBD-9EC7-D6AD393E4B91}"/>
    <dgm:cxn modelId="{673CC4EE-1980-400D-BAD5-7D900F9B60C3}" type="presParOf" srcId="{BFD30470-14C8-4D21-B06C-529C4A040E8B}" destId="{01F5894F-469F-438A-9B01-9F4CBB40FACC}" srcOrd="0" destOrd="0" presId="urn:microsoft.com/office/officeart/2005/8/layout/vProcess5"/>
    <dgm:cxn modelId="{01A2891B-FE35-49F2-A35C-3F5EC486F1C8}" type="presParOf" srcId="{BFD30470-14C8-4D21-B06C-529C4A040E8B}" destId="{DB4B73E2-2214-4CA9-872F-41084641BF24}" srcOrd="1" destOrd="0" presId="urn:microsoft.com/office/officeart/2005/8/layout/vProcess5"/>
    <dgm:cxn modelId="{C509045E-FFB5-4922-9C6A-E9EF5C090622}" type="presParOf" srcId="{BFD30470-14C8-4D21-B06C-529C4A040E8B}" destId="{7A0E0573-F66A-4878-872C-7A05AB22B534}" srcOrd="2" destOrd="0" presId="urn:microsoft.com/office/officeart/2005/8/layout/vProcess5"/>
    <dgm:cxn modelId="{568F7DAC-264F-4E65-A77D-36C658952E0A}" type="presParOf" srcId="{BFD30470-14C8-4D21-B06C-529C4A040E8B}" destId="{17A3D10C-3A0C-4934-8BBB-3F78AE76EA71}" srcOrd="3" destOrd="0" presId="urn:microsoft.com/office/officeart/2005/8/layout/vProcess5"/>
    <dgm:cxn modelId="{5826846A-147E-47C0-A7BE-AC736043EA65}" type="presParOf" srcId="{BFD30470-14C8-4D21-B06C-529C4A040E8B}" destId="{564C1E7C-03A4-427F-A5F9-611B1E5B967A}" srcOrd="4" destOrd="0" presId="urn:microsoft.com/office/officeart/2005/8/layout/vProcess5"/>
    <dgm:cxn modelId="{453E3109-3025-450C-AD76-E3919F819F12}" type="presParOf" srcId="{BFD30470-14C8-4D21-B06C-529C4A040E8B}" destId="{1D32F207-63D4-4CC7-B06A-B5C224BBD518}" srcOrd="5" destOrd="0" presId="urn:microsoft.com/office/officeart/2005/8/layout/vProcess5"/>
    <dgm:cxn modelId="{D0E5C387-E80A-4B58-9ED2-CA9CE81CC082}" type="presParOf" srcId="{BFD30470-14C8-4D21-B06C-529C4A040E8B}" destId="{9D1794BB-4264-4EAA-B237-A4843A7BE1C4}" srcOrd="6" destOrd="0" presId="urn:microsoft.com/office/officeart/2005/8/layout/vProcess5"/>
    <dgm:cxn modelId="{30615F93-AC24-46FC-8C8D-B4982FEDB450}" type="presParOf" srcId="{BFD30470-14C8-4D21-B06C-529C4A040E8B}" destId="{76A2B5F7-3FBE-41E1-B68B-2B7BA3164944}" srcOrd="7" destOrd="0" presId="urn:microsoft.com/office/officeart/2005/8/layout/vProcess5"/>
    <dgm:cxn modelId="{BB7640A1-3D32-4FC2-9800-6ADE4D8526EE}" type="presParOf" srcId="{BFD30470-14C8-4D21-B06C-529C4A040E8B}" destId="{F2215609-94AF-49A1-A935-261C63D18AA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B73E2-2214-4CA9-872F-41084641BF24}">
      <dsp:nvSpPr>
        <dsp:cNvPr id="0" name=""/>
        <dsp:cNvSpPr/>
      </dsp:nvSpPr>
      <dsp:spPr>
        <a:xfrm>
          <a:off x="0" y="0"/>
          <a:ext cx="5997297" cy="12725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Data Collection</a:t>
          </a:r>
          <a:endParaRPr lang="en-US" sz="2300" kern="1200"/>
        </a:p>
      </dsp:txBody>
      <dsp:txXfrm>
        <a:off x="37271" y="37271"/>
        <a:ext cx="4624128" cy="1197998"/>
      </dsp:txXfrm>
    </dsp:sp>
    <dsp:sp modelId="{7A0E0573-F66A-4878-872C-7A05AB22B534}">
      <dsp:nvSpPr>
        <dsp:cNvPr id="0" name=""/>
        <dsp:cNvSpPr/>
      </dsp:nvSpPr>
      <dsp:spPr>
        <a:xfrm>
          <a:off x="529173" y="1484630"/>
          <a:ext cx="5997297" cy="12725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Data reduction techniques</a:t>
          </a:r>
          <a:endParaRPr lang="en-US" sz="23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K-means clustering, Gaussian Mixture Model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Principal Component Analysis</a:t>
          </a:r>
        </a:p>
      </dsp:txBody>
      <dsp:txXfrm>
        <a:off x="566444" y="1521901"/>
        <a:ext cx="4566431" cy="1197998"/>
      </dsp:txXfrm>
    </dsp:sp>
    <dsp:sp modelId="{17A3D10C-3A0C-4934-8BBB-3F78AE76EA71}">
      <dsp:nvSpPr>
        <dsp:cNvPr id="0" name=""/>
        <dsp:cNvSpPr/>
      </dsp:nvSpPr>
      <dsp:spPr>
        <a:xfrm>
          <a:off x="1058346" y="2969260"/>
          <a:ext cx="5997297" cy="12725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Data Cleansing</a:t>
          </a:r>
          <a:endParaRPr lang="en-US" sz="2300" kern="1200"/>
        </a:p>
      </dsp:txBody>
      <dsp:txXfrm>
        <a:off x="1095617" y="3006531"/>
        <a:ext cx="4566431" cy="1197998"/>
      </dsp:txXfrm>
    </dsp:sp>
    <dsp:sp modelId="{564C1E7C-03A4-427F-A5F9-611B1E5B967A}">
      <dsp:nvSpPr>
        <dsp:cNvPr id="0" name=""/>
        <dsp:cNvSpPr/>
      </dsp:nvSpPr>
      <dsp:spPr>
        <a:xfrm>
          <a:off x="5170146" y="965009"/>
          <a:ext cx="827151" cy="8271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356255" y="965009"/>
        <a:ext cx="454933" cy="622431"/>
      </dsp:txXfrm>
    </dsp:sp>
    <dsp:sp modelId="{1D32F207-63D4-4CC7-B06A-B5C224BBD518}">
      <dsp:nvSpPr>
        <dsp:cNvPr id="0" name=""/>
        <dsp:cNvSpPr/>
      </dsp:nvSpPr>
      <dsp:spPr>
        <a:xfrm>
          <a:off x="5699319" y="2441155"/>
          <a:ext cx="827151" cy="82715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885428" y="2441155"/>
        <a:ext cx="454933" cy="622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01T01:57:08.2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9667 7356 31327 0,'-20'-12'1392'0,"9"6"272"0,1 1-1328 0,2 1-336 0,2 1 0 0,6 3 0 16,0 0-1696-16,0 0-416 0,0 0-64 15,0 0-5776-15,0 0-1152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9B27E-AF05-48D7-8F13-DFCCB0ABE1C4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16E98-C56A-4534-B777-24C4252A5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3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3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7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056A9-4768-4A67-96AE-F68ED70EBFA7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1094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9253A-C706-4492-9BD4-D207F07E6AF7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983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54143-1BF7-4F34-AC2D-8BF5A252CE71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1114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2291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066800"/>
            <a:ext cx="42291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B4F76-3E2C-4EE8-97E6-8C57BE6B4F84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177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F1AA6-111D-4B03-B178-E50814A70578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89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0DCEA-B845-414D-B13A-43D6BD189289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461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B6B4D-00CC-497E-A788-1D920F4F1B64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3819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3532E-8599-43DD-858A-E40EBC1FD37B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282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71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06225-E40A-451A-891D-8663D6A029A5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718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30F3D-2C9A-45FF-B7CD-07DEC79FAFDC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7891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228600"/>
            <a:ext cx="215265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30555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DE8AD-A9FB-4068-BF74-71B540F9CBBA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4634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066800"/>
            <a:ext cx="42291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066800"/>
            <a:ext cx="42291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2090A-AC2A-49C4-A4CA-1F4B5CEE0325}" type="slidenum">
              <a:rPr lang="en-US">
                <a:solidFill>
                  <a:srgbClr val="99CC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8070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69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70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25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84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76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7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90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20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31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07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45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77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3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156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20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800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0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2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9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77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366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8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5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82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5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3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2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D3644-EE80-4B56-A921-27A5841C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6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228600" y="990600"/>
            <a:ext cx="8845550" cy="5334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b="1">
              <a:solidFill>
                <a:srgbClr val="000000"/>
              </a:solidFill>
              <a:latin typeface="Gulim" pitchFamily="34" charset="-127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610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8"/>
          <p:cNvSpPr>
            <a:spLocks noChangeArrowheads="1"/>
          </p:cNvSpPr>
          <p:nvPr userDrawn="1"/>
        </p:nvSpPr>
        <p:spPr bwMode="auto">
          <a:xfrm>
            <a:off x="76200" y="457200"/>
            <a:ext cx="304800" cy="5486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b="1">
              <a:solidFill>
                <a:srgbClr val="000000"/>
              </a:solidFill>
              <a:latin typeface="Gulim" pitchFamily="34" charset="-127"/>
            </a:endParaRPr>
          </a:p>
        </p:txBody>
      </p:sp>
      <p:grpSp>
        <p:nvGrpSpPr>
          <p:cNvPr id="1029" name="Group 9"/>
          <p:cNvGrpSpPr>
            <a:grpSpLocks/>
          </p:cNvGrpSpPr>
          <p:nvPr userDrawn="1"/>
        </p:nvGrpSpPr>
        <p:grpSpPr bwMode="auto">
          <a:xfrm>
            <a:off x="152400" y="6477000"/>
            <a:ext cx="2339975" cy="71438"/>
            <a:chOff x="113" y="2478"/>
            <a:chExt cx="1474" cy="45"/>
          </a:xfrm>
        </p:grpSpPr>
        <p:sp>
          <p:nvSpPr>
            <p:cNvPr id="1032" name="Rectangle 10"/>
            <p:cNvSpPr>
              <a:spLocks noChangeArrowheads="1"/>
            </p:cNvSpPr>
            <p:nvPr/>
          </p:nvSpPr>
          <p:spPr bwMode="auto">
            <a:xfrm>
              <a:off x="113" y="2478"/>
              <a:ext cx="45" cy="4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99CC00"/>
                </a:solidFill>
                <a:latin typeface="Arial" pitchFamily="34" charset="0"/>
              </a:endParaRPr>
            </a:p>
          </p:txBody>
        </p:sp>
        <p:sp>
          <p:nvSpPr>
            <p:cNvPr id="1033" name="Rectangle 11"/>
            <p:cNvSpPr>
              <a:spLocks noChangeArrowheads="1"/>
            </p:cNvSpPr>
            <p:nvPr/>
          </p:nvSpPr>
          <p:spPr bwMode="auto">
            <a:xfrm>
              <a:off x="318" y="2478"/>
              <a:ext cx="45" cy="4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99CC00"/>
                </a:solidFill>
                <a:latin typeface="Arial" pitchFamily="34" charset="0"/>
              </a:endParaRPr>
            </a:p>
          </p:txBody>
        </p:sp>
        <p:sp>
          <p:nvSpPr>
            <p:cNvPr id="1034" name="Rectangle 12"/>
            <p:cNvSpPr>
              <a:spLocks noChangeArrowheads="1"/>
            </p:cNvSpPr>
            <p:nvPr/>
          </p:nvSpPr>
          <p:spPr bwMode="auto">
            <a:xfrm>
              <a:off x="522" y="2478"/>
              <a:ext cx="45" cy="4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99CC00"/>
                </a:solidFill>
                <a:latin typeface="Arial" pitchFamily="34" charset="0"/>
              </a:endParaRPr>
            </a:p>
          </p:txBody>
        </p:sp>
        <p:sp>
          <p:nvSpPr>
            <p:cNvPr id="1035" name="Rectangle 13"/>
            <p:cNvSpPr>
              <a:spLocks noChangeArrowheads="1"/>
            </p:cNvSpPr>
            <p:nvPr/>
          </p:nvSpPr>
          <p:spPr bwMode="auto">
            <a:xfrm>
              <a:off x="726" y="2478"/>
              <a:ext cx="45" cy="4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99CC00"/>
                </a:solidFill>
                <a:latin typeface="Arial" pitchFamily="34" charset="0"/>
              </a:endParaRPr>
            </a:p>
          </p:txBody>
        </p:sp>
        <p:sp>
          <p:nvSpPr>
            <p:cNvPr id="1036" name="Rectangle 14"/>
            <p:cNvSpPr>
              <a:spLocks noChangeArrowheads="1"/>
            </p:cNvSpPr>
            <p:nvPr/>
          </p:nvSpPr>
          <p:spPr bwMode="auto">
            <a:xfrm>
              <a:off x="930" y="2478"/>
              <a:ext cx="45" cy="4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99CC00"/>
                </a:solidFill>
                <a:latin typeface="Arial" pitchFamily="34" charset="0"/>
              </a:endParaRPr>
            </a:p>
          </p:txBody>
        </p:sp>
        <p:sp>
          <p:nvSpPr>
            <p:cNvPr id="1037" name="Rectangle 15"/>
            <p:cNvSpPr>
              <a:spLocks noChangeArrowheads="1"/>
            </p:cNvSpPr>
            <p:nvPr/>
          </p:nvSpPr>
          <p:spPr bwMode="auto">
            <a:xfrm>
              <a:off x="1134" y="2478"/>
              <a:ext cx="45" cy="4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99CC00"/>
                </a:solidFill>
                <a:latin typeface="Arial" pitchFamily="34" charset="0"/>
              </a:endParaRPr>
            </a:p>
          </p:txBody>
        </p:sp>
        <p:sp>
          <p:nvSpPr>
            <p:cNvPr id="1038" name="Rectangle 16"/>
            <p:cNvSpPr>
              <a:spLocks noChangeArrowheads="1"/>
            </p:cNvSpPr>
            <p:nvPr/>
          </p:nvSpPr>
          <p:spPr bwMode="auto">
            <a:xfrm>
              <a:off x="1338" y="2478"/>
              <a:ext cx="45" cy="4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99CC00"/>
                </a:solidFill>
                <a:latin typeface="Arial" pitchFamily="34" charset="0"/>
              </a:endParaRPr>
            </a:p>
          </p:txBody>
        </p:sp>
        <p:sp>
          <p:nvSpPr>
            <p:cNvPr id="1039" name="Rectangle 17"/>
            <p:cNvSpPr>
              <a:spLocks noChangeArrowheads="1"/>
            </p:cNvSpPr>
            <p:nvPr/>
          </p:nvSpPr>
          <p:spPr bwMode="auto">
            <a:xfrm>
              <a:off x="1542" y="2478"/>
              <a:ext cx="45" cy="4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99CC00"/>
                </a:solidFill>
                <a:latin typeface="Arial" pitchFamily="34" charset="0"/>
              </a:endParaRPr>
            </a:p>
          </p:txBody>
        </p:sp>
      </p:grpSp>
      <p:sp>
        <p:nvSpPr>
          <p:cNvPr id="1030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534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ko-KR"/>
              <a:t>Click to edit Master title style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fld id="{801A31D0-9EFF-4978-BA5C-00BDE7B4437F}" type="slidenum">
              <a:rPr kumimoji="1" lang="en-US">
                <a:solidFill>
                  <a:srgbClr val="99CC00"/>
                </a:solidFill>
              </a:rPr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94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ransition/>
  <p:hf hdr="0" ftr="0" dt="0"/>
  <p:txStyles>
    <p:titleStyle>
      <a:lvl1pPr algn="dist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CCFF33"/>
          </a:solidFill>
          <a:latin typeface="+mj-lt"/>
          <a:ea typeface="Gulim" pitchFamily="34" charset="-127"/>
          <a:cs typeface="+mj-cs"/>
        </a:defRPr>
      </a:lvl1pPr>
      <a:lvl2pPr algn="dist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CCFF33"/>
          </a:solidFill>
          <a:latin typeface="Century Gothic" pitchFamily="34" charset="0"/>
          <a:ea typeface="Gulim" pitchFamily="34" charset="-127"/>
        </a:defRPr>
      </a:lvl2pPr>
      <a:lvl3pPr algn="dist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CCFF33"/>
          </a:solidFill>
          <a:latin typeface="Century Gothic" pitchFamily="34" charset="0"/>
          <a:ea typeface="Gulim" pitchFamily="34" charset="-127"/>
        </a:defRPr>
      </a:lvl3pPr>
      <a:lvl4pPr algn="dist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CCFF33"/>
          </a:solidFill>
          <a:latin typeface="Century Gothic" pitchFamily="34" charset="0"/>
          <a:ea typeface="Gulim" pitchFamily="34" charset="-127"/>
        </a:defRPr>
      </a:lvl4pPr>
      <a:lvl5pPr algn="dist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rgbClr val="CCFF33"/>
          </a:solidFill>
          <a:latin typeface="Century Gothic" pitchFamily="34" charset="0"/>
          <a:ea typeface="Gulim" pitchFamily="34" charset="-127"/>
        </a:defRPr>
      </a:lvl5pPr>
      <a:lvl6pPr marL="457200" algn="dist" rtl="0" fontAlgn="base" latinLnBrk="1">
        <a:spcBef>
          <a:spcPct val="0"/>
        </a:spcBef>
        <a:spcAft>
          <a:spcPct val="0"/>
        </a:spcAft>
        <a:defRPr kumimoji="1" sz="2800">
          <a:solidFill>
            <a:srgbClr val="CCFF33"/>
          </a:solidFill>
          <a:latin typeface="Century Gothic" pitchFamily="34" charset="0"/>
          <a:ea typeface="Gulim" pitchFamily="34" charset="-127"/>
        </a:defRPr>
      </a:lvl6pPr>
      <a:lvl7pPr marL="914400" algn="dist" rtl="0" fontAlgn="base" latinLnBrk="1">
        <a:spcBef>
          <a:spcPct val="0"/>
        </a:spcBef>
        <a:spcAft>
          <a:spcPct val="0"/>
        </a:spcAft>
        <a:defRPr kumimoji="1" sz="2800">
          <a:solidFill>
            <a:srgbClr val="CCFF33"/>
          </a:solidFill>
          <a:latin typeface="Century Gothic" pitchFamily="34" charset="0"/>
          <a:ea typeface="Gulim" pitchFamily="34" charset="-127"/>
        </a:defRPr>
      </a:lvl7pPr>
      <a:lvl8pPr marL="1371600" algn="dist" rtl="0" fontAlgn="base" latinLnBrk="1">
        <a:spcBef>
          <a:spcPct val="0"/>
        </a:spcBef>
        <a:spcAft>
          <a:spcPct val="0"/>
        </a:spcAft>
        <a:defRPr kumimoji="1" sz="2800">
          <a:solidFill>
            <a:srgbClr val="CCFF33"/>
          </a:solidFill>
          <a:latin typeface="Century Gothic" pitchFamily="34" charset="0"/>
          <a:ea typeface="Gulim" pitchFamily="34" charset="-127"/>
        </a:defRPr>
      </a:lvl8pPr>
      <a:lvl9pPr marL="1828800" algn="dist" rtl="0" fontAlgn="base" latinLnBrk="1">
        <a:spcBef>
          <a:spcPct val="0"/>
        </a:spcBef>
        <a:spcAft>
          <a:spcPct val="0"/>
        </a:spcAft>
        <a:defRPr kumimoji="1" sz="2800">
          <a:solidFill>
            <a:srgbClr val="CCFF33"/>
          </a:solidFill>
          <a:latin typeface="Century Gothic" pitchFamily="34" charset="0"/>
          <a:ea typeface="Gulim" pitchFamily="34" charset="-127"/>
        </a:defRPr>
      </a:lvl9pPr>
    </p:titleStyle>
    <p:bodyStyle>
      <a:lvl1pPr marL="346075" indent="-346075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Font typeface="Marlett" pitchFamily="2" charset="2"/>
        <a:buChar char="k"/>
        <a:defRPr kumimoji="1" sz="2400" b="1">
          <a:solidFill>
            <a:schemeClr val="accent2"/>
          </a:solidFill>
          <a:latin typeface="+mn-lt"/>
          <a:ea typeface="Gulim" pitchFamily="34" charset="-127"/>
          <a:cs typeface="+mn-cs"/>
        </a:defRPr>
      </a:lvl1pPr>
      <a:lvl2pPr marL="798513" indent="-338138" algn="l" rtl="0" eaLnBrk="0" fontAlgn="base" latinLnBrk="1" hangingPunct="0">
        <a:spcBef>
          <a:spcPct val="20000"/>
        </a:spcBef>
        <a:spcAft>
          <a:spcPct val="0"/>
        </a:spcAft>
        <a:buClr>
          <a:srgbClr val="CC0000"/>
        </a:buClr>
        <a:buSzPct val="90000"/>
        <a:buFont typeface="Marlett" pitchFamily="2" charset="2"/>
        <a:buChar char="k"/>
        <a:defRPr kumimoji="1" sz="2200">
          <a:solidFill>
            <a:schemeClr val="accent2"/>
          </a:solidFill>
          <a:latin typeface="+mn-lt"/>
          <a:ea typeface="Gulim" pitchFamily="34" charset="-127"/>
        </a:defRPr>
      </a:lvl2pPr>
      <a:lvl3pPr marL="1260475" indent="-346075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Font typeface="Marlett" pitchFamily="2" charset="2"/>
        <a:buChar char="k"/>
        <a:defRPr kumimoji="1" sz="2000">
          <a:solidFill>
            <a:schemeClr val="accent2"/>
          </a:solidFill>
          <a:latin typeface="+mn-lt"/>
          <a:ea typeface="Gulim" pitchFamily="34" charset="-127"/>
        </a:defRPr>
      </a:lvl3pPr>
      <a:lvl4pPr marL="1712913" indent="-338138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Font typeface="Marlett" pitchFamily="2" charset="2"/>
        <a:buChar char="k"/>
        <a:defRPr kumimoji="1">
          <a:solidFill>
            <a:schemeClr val="accent2"/>
          </a:solidFill>
          <a:latin typeface="+mn-lt"/>
          <a:ea typeface="Gulim" pitchFamily="34" charset="-127"/>
        </a:defRPr>
      </a:lvl4pPr>
      <a:lvl5pPr marL="2174875" indent="-346075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Font typeface="Marlett" pitchFamily="2" charset="2"/>
        <a:buChar char="k"/>
        <a:defRPr kumimoji="1" sz="1600">
          <a:solidFill>
            <a:schemeClr val="accent2"/>
          </a:solidFill>
          <a:latin typeface="+mn-lt"/>
          <a:ea typeface="Gulim" pitchFamily="34" charset="-127"/>
        </a:defRPr>
      </a:lvl5pPr>
      <a:lvl6pPr marL="2632075" indent="-346075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Font typeface="Marlett" pitchFamily="2" charset="2"/>
        <a:buChar char="k"/>
        <a:defRPr kumimoji="1" sz="1600">
          <a:solidFill>
            <a:schemeClr val="accent2"/>
          </a:solidFill>
          <a:latin typeface="+mn-lt"/>
          <a:ea typeface="+mn-ea"/>
        </a:defRPr>
      </a:lvl6pPr>
      <a:lvl7pPr marL="3089275" indent="-346075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Font typeface="Marlett" pitchFamily="2" charset="2"/>
        <a:buChar char="k"/>
        <a:defRPr kumimoji="1" sz="1600">
          <a:solidFill>
            <a:schemeClr val="accent2"/>
          </a:solidFill>
          <a:latin typeface="+mn-lt"/>
          <a:ea typeface="+mn-ea"/>
        </a:defRPr>
      </a:lvl7pPr>
      <a:lvl8pPr marL="3546475" indent="-346075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Font typeface="Marlett" pitchFamily="2" charset="2"/>
        <a:buChar char="k"/>
        <a:defRPr kumimoji="1" sz="1600">
          <a:solidFill>
            <a:schemeClr val="accent2"/>
          </a:solidFill>
          <a:latin typeface="+mn-lt"/>
          <a:ea typeface="+mn-ea"/>
        </a:defRPr>
      </a:lvl8pPr>
      <a:lvl9pPr marL="4003675" indent="-346075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Font typeface="Marlett" pitchFamily="2" charset="2"/>
        <a:buChar char="k"/>
        <a:defRPr kumimoji="1" sz="16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BE413-2544-4B4D-95B1-4693FD92E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3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07930-FBCA-4A2C-97C5-2ACAC513DE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linkedin.com/in/gohilhardik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youtube.com/watch?v=sTeoEFzVNSc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christies.com/features/A-collaboration-between-two-artists-one-human-one-a-machine-9332-1.aspx?sc_lang=en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BB0F-8442-2D38-DE3C-ABE13DBC2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40417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ELC 4028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Artificial Neural Networks and its Applications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by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Dr. Mona Riyad</a:t>
            </a:r>
            <a:br>
              <a:rPr lang="en-US" sz="3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Dr. Mohsen Rashwan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02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Factors enabling AI Growth</a:t>
            </a:r>
            <a:r>
              <a:rPr lang="en-US" sz="2000" b="1" dirty="0"/>
              <a:t> (</a:t>
            </a:r>
            <a:r>
              <a:rPr lang="en-US" sz="2000" i="1" dirty="0"/>
              <a:t>by </a:t>
            </a:r>
            <a:r>
              <a:rPr lang="en-US" sz="2000" i="1" dirty="0" err="1">
                <a:hlinkClick r:id="rId2"/>
              </a:rPr>
              <a:t>Hardik</a:t>
            </a:r>
            <a:r>
              <a:rPr lang="en-US" sz="2000" i="1" dirty="0">
                <a:hlinkClick r:id="rId2"/>
              </a:rPr>
              <a:t> </a:t>
            </a:r>
            <a:r>
              <a:rPr lang="en-US" sz="2000" i="1" dirty="0" err="1">
                <a:hlinkClick r:id="rId2"/>
              </a:rPr>
              <a:t>Gohil</a:t>
            </a:r>
            <a:r>
              <a:rPr lang="en-US" sz="2000" i="1" dirty="0"/>
              <a:t>)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10</a:t>
            </a:fld>
            <a:endParaRPr lang="en-US"/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4456300" cy="25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562600"/>
          </a:xfrm>
        </p:spPr>
        <p:txBody>
          <a:bodyPr>
            <a:noAutofit/>
          </a:bodyPr>
          <a:lstStyle/>
          <a:p>
            <a:pPr marL="742950" indent="-742950" fontAlgn="base">
              <a:buFont typeface="+mj-lt"/>
              <a:buAutoNum type="arabicPeriod"/>
            </a:pPr>
            <a:r>
              <a:rPr lang="en-US" dirty="0"/>
              <a:t>Availability of huge </a:t>
            </a:r>
            <a:r>
              <a:rPr lang="en-US" dirty="0">
                <a:solidFill>
                  <a:srgbClr val="C00000"/>
                </a:solidFill>
              </a:rPr>
              <a:t>Data</a:t>
            </a:r>
          </a:p>
          <a:p>
            <a:pPr lvl="1" fontAlgn="base"/>
            <a:r>
              <a:rPr lang="en-US" sz="2400" dirty="0"/>
              <a:t>Data is </a:t>
            </a:r>
            <a:r>
              <a:rPr lang="en-US" b="1" dirty="0">
                <a:solidFill>
                  <a:srgbClr val="C00000"/>
                </a:solidFill>
              </a:rPr>
              <a:t>Gold </a:t>
            </a:r>
            <a:endParaRPr lang="en-US" sz="2400" b="1" dirty="0">
              <a:solidFill>
                <a:srgbClr val="C00000"/>
              </a:solidFill>
            </a:endParaRPr>
          </a:p>
          <a:p>
            <a:pPr lvl="1" fontAlgn="base"/>
            <a:r>
              <a:rPr lang="en-US" sz="2400" dirty="0"/>
              <a:t>World’s data </a:t>
            </a:r>
            <a:r>
              <a:rPr lang="en-US" sz="2400" dirty="0">
                <a:solidFill>
                  <a:srgbClr val="C00000"/>
                </a:solidFill>
              </a:rPr>
              <a:t>doubles</a:t>
            </a:r>
            <a:r>
              <a:rPr lang="en-US" sz="2400" dirty="0"/>
              <a:t> every </a:t>
            </a:r>
            <a:r>
              <a:rPr lang="en-US" sz="2400" dirty="0">
                <a:solidFill>
                  <a:srgbClr val="C00000"/>
                </a:solidFill>
              </a:rPr>
              <a:t>18</a:t>
            </a:r>
            <a:r>
              <a:rPr lang="en-US" sz="2400" dirty="0"/>
              <a:t> months</a:t>
            </a:r>
            <a:endParaRPr lang="en-US" sz="2400" dirty="0">
              <a:solidFill>
                <a:srgbClr val="C00000"/>
              </a:solidFill>
            </a:endParaRPr>
          </a:p>
          <a:p>
            <a:pPr marL="742950" indent="-742950" fontAlgn="base">
              <a:buFont typeface="+mj-lt"/>
              <a:buAutoNum type="arabicPeriod"/>
            </a:pPr>
            <a:r>
              <a:rPr lang="en-US" dirty="0"/>
              <a:t>More advanced </a:t>
            </a:r>
            <a:r>
              <a:rPr lang="en-US" dirty="0">
                <a:solidFill>
                  <a:srgbClr val="C00000"/>
                </a:solidFill>
              </a:rPr>
              <a:t>Algorithms</a:t>
            </a:r>
          </a:p>
          <a:p>
            <a:pPr lvl="1" fontAlgn="base"/>
            <a:r>
              <a:rPr lang="en-US" dirty="0"/>
              <a:t>Algorithms that suits the </a:t>
            </a:r>
            <a:r>
              <a:rPr lang="en-US" dirty="0">
                <a:solidFill>
                  <a:srgbClr val="C00000"/>
                </a:solidFill>
              </a:rPr>
              <a:t>big data:</a:t>
            </a:r>
          </a:p>
          <a:p>
            <a:pPr lvl="1" fontAlgn="base"/>
            <a:r>
              <a:rPr lang="en-US" dirty="0"/>
              <a:t>More utilization of:</a:t>
            </a:r>
          </a:p>
          <a:p>
            <a:pPr lvl="2" fontAlgn="base"/>
            <a:r>
              <a:rPr lang="en-US" dirty="0">
                <a:solidFill>
                  <a:srgbClr val="C00000"/>
                </a:solidFill>
              </a:rPr>
              <a:t>Unsupervised</a:t>
            </a:r>
            <a:r>
              <a:rPr lang="en-US" dirty="0"/>
              <a:t> algorithms</a:t>
            </a:r>
          </a:p>
          <a:p>
            <a:pPr lvl="2" fontAlgn="base"/>
            <a:r>
              <a:rPr lang="en-US" dirty="0">
                <a:solidFill>
                  <a:srgbClr val="C00000"/>
                </a:solidFill>
              </a:rPr>
              <a:t>Reinforcing</a:t>
            </a:r>
            <a:r>
              <a:rPr lang="en-US" dirty="0"/>
              <a:t> algorithms</a:t>
            </a:r>
          </a:p>
          <a:p>
            <a:pPr marL="742950" indent="-742950" fontAlgn="base">
              <a:buFont typeface="+mj-lt"/>
              <a:buAutoNum type="arabicPeriod"/>
            </a:pPr>
            <a:r>
              <a:rPr lang="en-US" dirty="0"/>
              <a:t>Better </a:t>
            </a:r>
            <a:r>
              <a:rPr lang="en-US" dirty="0">
                <a:solidFill>
                  <a:srgbClr val="C00000"/>
                </a:solidFill>
              </a:rPr>
              <a:t>hardware</a:t>
            </a:r>
            <a:r>
              <a:rPr lang="en-US" dirty="0"/>
              <a:t> &amp; </a:t>
            </a:r>
            <a:r>
              <a:rPr lang="en-US" dirty="0">
                <a:solidFill>
                  <a:srgbClr val="C00000"/>
                </a:solidFill>
              </a:rPr>
              <a:t>Cloud</a:t>
            </a:r>
            <a:r>
              <a:rPr lang="en-US" dirty="0"/>
              <a:t> with AI</a:t>
            </a:r>
          </a:p>
          <a:p>
            <a:pPr lvl="1" fontAlgn="base"/>
            <a:r>
              <a:rPr lang="en-US" dirty="0"/>
              <a:t>Better </a:t>
            </a:r>
            <a:r>
              <a:rPr lang="en-US" dirty="0">
                <a:solidFill>
                  <a:srgbClr val="C00000"/>
                </a:solidFill>
              </a:rPr>
              <a:t>GPUs</a:t>
            </a:r>
            <a:r>
              <a:rPr lang="en-US" dirty="0"/>
              <a:t> and cheaper</a:t>
            </a:r>
          </a:p>
          <a:p>
            <a:pPr lvl="1" fontAlgn="base"/>
            <a:r>
              <a:rPr lang="en-US" dirty="0"/>
              <a:t>Increasing </a:t>
            </a:r>
            <a:r>
              <a:rPr lang="en-US" dirty="0">
                <a:solidFill>
                  <a:srgbClr val="C00000"/>
                </a:solidFill>
              </a:rPr>
              <a:t>cloud</a:t>
            </a:r>
            <a:r>
              <a:rPr lang="en-US" dirty="0"/>
              <a:t> with AI tools </a:t>
            </a:r>
          </a:p>
          <a:p>
            <a:pPr marL="742950" indent="-742950" fontAlgn="base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9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28956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Machine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12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7BEDA-12D3-4578-B1B9-284428C67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63551-21A1-4389-95DA-AAE0988CC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617C6-4DA7-49D3-9A34-6B84570A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7E8A0-DF83-4B4E-B6A3-C3BCDE799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6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222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6E3E00-A13C-4BB4-B7C8-F47B0D780315}"/>
              </a:ext>
            </a:extLst>
          </p:cNvPr>
          <p:cNvSpPr txBox="1">
            <a:spLocks/>
          </p:cNvSpPr>
          <p:nvPr/>
        </p:nvSpPr>
        <p:spPr>
          <a:xfrm>
            <a:off x="726948" y="5154168"/>
            <a:ext cx="5229903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altLang="en-US" sz="2900">
                <a:solidFill>
                  <a:schemeClr val="tx1">
                    <a:lumMod val="85000"/>
                    <a:lumOff val="15000"/>
                  </a:schemeClr>
                </a:solidFill>
              </a:rPr>
              <a:t>Many classifiers to choose from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900">
                <a:solidFill>
                  <a:schemeClr val="tx1">
                    <a:lumMod val="85000"/>
                    <a:lumOff val="15000"/>
                  </a:schemeClr>
                </a:solidFill>
              </a:rPr>
              <a:t>Neural Network era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altLang="en-US" sz="2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8985" y="6553690"/>
            <a:ext cx="846365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1BD3644-EE80-4B56-A921-27A5841CEFB8}" type="slidenum">
              <a:rPr lang="en-US" sz="9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sz="90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2395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0912-3C11-4DE0-BCDD-92A12B414F6A}" type="slidenum">
              <a:rPr lang="en-US"/>
              <a:pPr/>
              <a:t>14</a:t>
            </a:fld>
            <a:endParaRPr lang="en-US"/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295400" y="381000"/>
            <a:ext cx="7162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eaLnBrk="0" hangingPunct="0"/>
            <a:r>
              <a:rPr lang="en-GB" sz="4400">
                <a:solidFill>
                  <a:schemeClr val="tx2"/>
                </a:solidFill>
              </a:rPr>
              <a:t>Brain and Machine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897632" y="1484784"/>
            <a:ext cx="3962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3600" dirty="0"/>
              <a:t>The Brain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2400" dirty="0"/>
              <a:t>Pattern Recognition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2400" dirty="0"/>
              <a:t>Association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2400" dirty="0"/>
              <a:t>Complexity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2400" dirty="0"/>
              <a:t>Noise Tolerance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932040" y="4478933"/>
            <a:ext cx="3367087" cy="18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3600" dirty="0"/>
              <a:t>The Machine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2400" dirty="0"/>
              <a:t>Calculation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2400" dirty="0"/>
              <a:t>Precision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2400" dirty="0"/>
              <a:t>Logic</a:t>
            </a:r>
          </a:p>
        </p:txBody>
      </p:sp>
      <p:graphicFrame>
        <p:nvGraphicFramePr>
          <p:cNvPr id="38917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1338263" y="4343400"/>
          <a:ext cx="2824162" cy="217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2" imgW="4181400" imgH="3214440" progId="MS_ClipArt_Gallery">
                  <p:embed/>
                </p:oleObj>
              </mc:Choice>
              <mc:Fallback>
                <p:oleObj name="Microsoft ClipArt Gallery" r:id="rId2" imgW="4181400" imgH="3214440" progId="MS_ClipArt_Gallery">
                  <p:embed/>
                  <p:pic>
                    <p:nvPicPr>
                      <p:cNvPr id="38917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63" y="4343400"/>
                        <a:ext cx="2824162" cy="217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5491162" y="1484785"/>
          <a:ext cx="2609229" cy="2630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4" imgW="3038400" imgH="3403440" progId="MS_ClipArt_Gallery">
                  <p:embed/>
                </p:oleObj>
              </mc:Choice>
              <mc:Fallback>
                <p:oleObj name="Microsoft ClipArt Gallery" r:id="rId4" imgW="3038400" imgH="3403440" progId="MS_ClipArt_Gallery">
                  <p:embed/>
                  <p:pic>
                    <p:nvPicPr>
                      <p:cNvPr id="38918" name="Object 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1162" y="1484785"/>
                        <a:ext cx="2609229" cy="26300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138364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57135-CF65-8D7A-39C7-A56894E881B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dirty="0"/>
              <a:t>Contents of the first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63073-4F17-6ABE-0100-24585CF3F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Introduction to NN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Single-layer perceptron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Multilayer perceptron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Back propagation algorithm 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Convolutional Neural Network (CNN)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Learning Algorithms: supervised, unsupervised, reinforcement learning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Overfitting and how to avoid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95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4488" y="942976"/>
            <a:ext cx="5915025" cy="775796"/>
          </a:xfrm>
          <a:solidFill>
            <a:srgbClr val="00B0F0"/>
          </a:solidFill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75" b="1" dirty="0"/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C57E3-A6EC-4B7D-9150-92DC9A71488A}"/>
              </a:ext>
            </a:extLst>
          </p:cNvPr>
          <p:cNvSpPr txBox="1"/>
          <p:nvPr/>
        </p:nvSpPr>
        <p:spPr>
          <a:xfrm>
            <a:off x="2743200" y="4914901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Structure of biological neuron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99ABCF-F7FB-FD86-07ED-ADDABDE12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93144"/>
            <a:ext cx="5314950" cy="25074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09F2B2-9321-C3F0-6797-EC5F1102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solidFill>
            <a:srgbClr val="00B0F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2700" b="1" cap="none" dirty="0">
                <a:solidFill>
                  <a:sysClr val="windowText" lastClr="000000"/>
                </a:solidFill>
                <a:latin typeface="Tw Cen MT" panose="020B0602020104020603"/>
              </a:rPr>
              <a:t>Artificial neuron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1B5D2-1875-FA75-C39C-7F2013140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702819"/>
            <a:ext cx="6286500" cy="24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60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D92C3D-2029-EBA4-0D1D-D45CD0249098}"/>
              </a:ext>
            </a:extLst>
          </p:cNvPr>
          <p:cNvSpPr txBox="1">
            <a:spLocks/>
          </p:cNvSpPr>
          <p:nvPr/>
        </p:nvSpPr>
        <p:spPr>
          <a:xfrm>
            <a:off x="642046" y="1079014"/>
            <a:ext cx="5572124" cy="793412"/>
          </a:xfrm>
          <a:prstGeom prst="rect">
            <a:avLst/>
          </a:prstGeom>
          <a:solidFill>
            <a:srgbClr val="00B0F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/>
              <a:t>Neural Network Architectures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F0E39-DEFF-5A63-3B4A-3BDE99CD8E52}"/>
              </a:ext>
            </a:extLst>
          </p:cNvPr>
          <p:cNvSpPr txBox="1"/>
          <p:nvPr/>
        </p:nvSpPr>
        <p:spPr>
          <a:xfrm>
            <a:off x="825570" y="2179803"/>
            <a:ext cx="4573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1- Single layer feedforward networks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C383F-CB25-77E3-5E13-A19B8FE60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917" y="1957388"/>
            <a:ext cx="21145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72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E3270-49B0-551A-0CB3-27D289633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19420"/>
            <a:ext cx="7886700" cy="462915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2- Multilayer feedforward networks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5B41E-BCF2-1690-661B-A69B055BE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076958"/>
            <a:ext cx="6858000" cy="31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17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750CE-9083-8BE0-9593-EE6EA050F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AAB53-DFD6-E3BB-D6F8-0B6489AA0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0070C0"/>
                </a:solidFill>
              </a:rPr>
              <a:t>Introduction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B050"/>
                </a:solidFill>
              </a:rPr>
              <a:t>Importance of Machine Learning and Artificial Intelligence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3442-4CA5-E831-60DD-36F3A08B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64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80DA-1CDA-094A-D0DB-61ADBF294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8221"/>
            <a:ext cx="7886700" cy="416175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3- Recurrent Network (Hopfield NN)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CA46D-8760-E4ED-AB0D-B46AAB52E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184" y="2262689"/>
            <a:ext cx="567213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0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57135-CF65-8D7A-39C7-A56894E881B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dirty="0"/>
              <a:t>Contents of the Second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63073-4F17-6ABE-0100-24585CF3F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Data preparation for machine learning</a:t>
            </a:r>
          </a:p>
          <a:p>
            <a:r>
              <a:rPr lang="en-US" dirty="0"/>
              <a:t>Classical machine learning techniques</a:t>
            </a:r>
          </a:p>
          <a:p>
            <a:r>
              <a:rPr lang="en-US" dirty="0"/>
              <a:t>Deep Neural Network Structures:</a:t>
            </a:r>
          </a:p>
          <a:p>
            <a:pPr lvl="1"/>
            <a:r>
              <a:rPr lang="en-US" dirty="0"/>
              <a:t>CNN with its variants and ImageNet project</a:t>
            </a:r>
          </a:p>
          <a:p>
            <a:pPr lvl="1"/>
            <a:r>
              <a:rPr lang="en-US" dirty="0"/>
              <a:t>Attention and Transformers</a:t>
            </a:r>
          </a:p>
          <a:p>
            <a:pPr lvl="1"/>
            <a:r>
              <a:rPr lang="en-US" dirty="0"/>
              <a:t>Language Modeling: BERT and GPT projects (ChatGPT project and effect)</a:t>
            </a:r>
          </a:p>
          <a:p>
            <a:pPr lvl="1"/>
            <a:r>
              <a:rPr lang="en-US" dirty="0"/>
              <a:t>GAN Models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58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ep learning performance vs other learning algorithms.">
            <a:extLst>
              <a:ext uri="{FF2B5EF4-FFF2-40B4-BE49-F238E27FC236}">
                <a16:creationId xmlns:a16="http://schemas.microsoft.com/office/drawing/2014/main" id="{611EDDB3-14FB-71FF-98EF-689E9422A0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975360"/>
            <a:ext cx="8178799" cy="490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A6343-46EA-6ABF-8DCE-2E931670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1BD3644-EE80-4B56-A921-27A5841CEFB8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07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24D07-B7C5-4CC5-3F0F-01DE5E33C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95" y="402581"/>
            <a:ext cx="7631723" cy="1111843"/>
          </a:xfrm>
        </p:spPr>
        <p:txBody>
          <a:bodyPr anchor="ctr">
            <a:normAutofit fontScale="90000"/>
          </a:bodyPr>
          <a:lstStyle/>
          <a:p>
            <a:r>
              <a:rPr lang="en-US" sz="3500" dirty="0"/>
              <a:t>Machine Learning Between Classical and Deep learning</a:t>
            </a:r>
          </a:p>
        </p:txBody>
      </p:sp>
      <p:pic>
        <p:nvPicPr>
          <p:cNvPr id="2050" name="Picture 2" descr="Classical programming vs machine learning">
            <a:extLst>
              <a:ext uri="{FF2B5EF4-FFF2-40B4-BE49-F238E27FC236}">
                <a16:creationId xmlns:a16="http://schemas.microsoft.com/office/drawing/2014/main" id="{A11BB4B0-98AC-60C0-DE0A-947EB64B1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509" y="2133600"/>
            <a:ext cx="7886696" cy="376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A41D6-110D-A422-5B0F-60D0C896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1BD3644-EE80-4B56-A921-27A5841CEFB8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17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282E7A-3E92-424D-B342-9270AED37FDA}"/>
              </a:ext>
            </a:extLst>
          </p:cNvPr>
          <p:cNvSpPr txBox="1">
            <a:spLocks/>
          </p:cNvSpPr>
          <p:nvPr/>
        </p:nvSpPr>
        <p:spPr>
          <a:xfrm>
            <a:off x="304800" y="0"/>
            <a:ext cx="7471172" cy="1021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Data Preparation for Machine Learning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657" y="1440584"/>
            <a:ext cx="465897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8ACC5-06D6-4BA8-B771-97283FE2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1BD3644-EE80-4B56-A921-27A5841CEFB8}" type="slidenum">
              <a:rPr lang="en-US">
                <a:solidFill>
                  <a:schemeClr val="bg1">
                    <a:lumMod val="5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C5DC9BF-C943-5179-65F8-8C590E396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791399"/>
              </p:ext>
            </p:extLst>
          </p:nvPr>
        </p:nvGraphicFramePr>
        <p:xfrm>
          <a:off x="1044178" y="1682750"/>
          <a:ext cx="7055644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837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Many classifiers to choose from (Classical Techniques)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SVM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Naïve Bayes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Bayesian network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Logistic regression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Randomized Forests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Boosted Decision Trees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K-nearest neighbor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…etc.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24401" y="1676401"/>
            <a:ext cx="38218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Arial" pitchFamily="34" charset="0"/>
              </a:rPr>
              <a:t>Which is the best one?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296079" y="2667000"/>
            <a:ext cx="4009721" cy="3417828"/>
            <a:chOff x="4296079" y="2667000"/>
            <a:chExt cx="4009721" cy="3417272"/>
          </a:xfrm>
        </p:grpSpPr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FF0000"/>
                  </a:solidFill>
                  <a:latin typeface="Arial" pitchFamily="34" charset="0"/>
                </a:rPr>
                <a:t>x</a:t>
              </a:r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FF0000"/>
                  </a:solidFill>
                  <a:latin typeface="Arial" pitchFamily="34" charset="0"/>
                </a:rPr>
                <a:t>x</a:t>
              </a:r>
            </a:p>
          </p:txBody>
        </p: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FF0000"/>
                  </a:solidFill>
                  <a:latin typeface="Arial" pitchFamily="34" charset="0"/>
                </a:rPr>
                <a:t>x</a:t>
              </a: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FF0000"/>
                  </a:solidFill>
                  <a:latin typeface="Arial" pitchFamily="34" charset="0"/>
                </a:rPr>
                <a:t>x</a:t>
              </a: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FF0000"/>
                  </a:solidFill>
                  <a:latin typeface="Arial" pitchFamily="34" charset="0"/>
                </a:rPr>
                <a:t>x</a:t>
              </a:r>
            </a:p>
          </p:txBody>
        </p:sp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FF0000"/>
                  </a:solidFill>
                  <a:latin typeface="Arial" pitchFamily="34" charset="0"/>
                </a:rPr>
                <a:t>x</a:t>
              </a: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FF0000"/>
                  </a:solidFill>
                  <a:latin typeface="Arial" pitchFamily="34" charset="0"/>
                </a:rPr>
                <a:t>x</a:t>
              </a: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5715000" y="3680460"/>
              <a:ext cx="312906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FF0000"/>
                  </a:solidFill>
                  <a:latin typeface="Arial" pitchFamily="34" charset="0"/>
                </a:rPr>
                <a:t>x</a:t>
              </a:r>
            </a:p>
          </p:txBody>
        </p: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00B050"/>
                  </a:solidFill>
                  <a:latin typeface="Arial" pitchFamily="34" charset="0"/>
                </a:rPr>
                <a:t>o</a:t>
              </a:r>
            </a:p>
          </p:txBody>
        </p:sp>
        <p:sp>
          <p:nvSpPr>
            <p:cNvPr id="15" name="TextBox 13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00B050"/>
                  </a:solidFill>
                  <a:latin typeface="Arial" pitchFamily="34" charset="0"/>
                </a:rPr>
                <a:t>o</a:t>
              </a:r>
            </a:p>
          </p:txBody>
        </p:sp>
        <p:sp>
          <p:nvSpPr>
            <p:cNvPr id="16" name="TextBox 14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00B050"/>
                  </a:solidFill>
                  <a:latin typeface="Arial" pitchFamily="34" charset="0"/>
                </a:rPr>
                <a:t>o</a:t>
              </a:r>
            </a:p>
          </p:txBody>
        </p:sp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00B050"/>
                  </a:solidFill>
                  <a:latin typeface="Arial" pitchFamily="34" charset="0"/>
                </a:rPr>
                <a:t>o</a:t>
              </a:r>
            </a:p>
          </p:txBody>
        </p:sp>
        <p:sp>
          <p:nvSpPr>
            <p:cNvPr id="18" name="TextBox 16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b="1">
                  <a:solidFill>
                    <a:srgbClr val="00B050"/>
                  </a:solidFill>
                  <a:latin typeface="Arial" pitchFamily="34" charset="0"/>
                </a:rPr>
                <a:t>o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9"/>
            <p:cNvSpPr txBox="1">
              <a:spLocks noChangeArrowheads="1"/>
            </p:cNvSpPr>
            <p:nvPr/>
          </p:nvSpPr>
          <p:spPr bwMode="auto">
            <a:xfrm>
              <a:off x="4296079" y="2741848"/>
              <a:ext cx="428322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dirty="0">
                  <a:solidFill>
                    <a:srgbClr val="000000"/>
                  </a:solidFill>
                  <a:latin typeface="Arial" pitchFamily="34" charset="0"/>
                </a:rPr>
                <a:t>x2</a:t>
              </a:r>
            </a:p>
          </p:txBody>
        </p: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>
              <a:off x="7800187" y="5715000"/>
              <a:ext cx="428322" cy="3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1800" dirty="0">
                  <a:solidFill>
                    <a:srgbClr val="000000"/>
                  </a:solidFill>
                  <a:latin typeface="Arial" pitchFamily="34" charset="0"/>
                </a:rPr>
                <a:t>x1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4267200" y="3505200"/>
            <a:ext cx="5943600" cy="2133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 rot="17425660">
            <a:off x="7751763" y="4305302"/>
            <a:ext cx="639762" cy="3444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6546465">
            <a:off x="7489827" y="5030792"/>
            <a:ext cx="638175" cy="34607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297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Deep Learning </a:t>
            </a:r>
          </a:p>
          <a:p>
            <a:pPr marL="0" indent="0" algn="ctr">
              <a:buNone/>
            </a:pPr>
            <a:r>
              <a:rPr lang="en-US" sz="5400" dirty="0"/>
              <a:t>using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C00000"/>
                </a:solidFill>
              </a:rPr>
              <a:t>Deep</a:t>
            </a:r>
            <a:r>
              <a:rPr lang="en-US" sz="4400" dirty="0"/>
              <a:t> </a:t>
            </a:r>
            <a:r>
              <a:rPr lang="en-US" sz="4400" dirty="0">
                <a:solidFill>
                  <a:srgbClr val="C00000"/>
                </a:solidFill>
              </a:rPr>
              <a:t>Structures of Neural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4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5E3F-144D-9029-BA62-13BC1F27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44D09-6417-0083-FD9B-EF699F3F7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0070C0"/>
                </a:solidFill>
              </a:rPr>
              <a:t>Deep Neural Network Structures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B050"/>
                </a:solidFill>
              </a:rPr>
              <a:t>CNN and its Variants</a:t>
            </a:r>
          </a:p>
          <a:p>
            <a:pPr marL="0" indent="0" algn="ctr">
              <a:buNone/>
            </a:pPr>
            <a:endParaRPr lang="en-US" sz="4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86858-BC97-6D65-EBA5-D2D47914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32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CNN and its Variants </a:t>
            </a:r>
            <a:br>
              <a:rPr lang="en-US" dirty="0"/>
            </a:br>
            <a:r>
              <a:rPr lang="en-US" sz="4000" dirty="0"/>
              <a:t>to deal with images </a:t>
            </a:r>
            <a:r>
              <a:rPr lang="en-US" dirty="0"/>
              <a:t>(ImageNet Project)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02" y="1701552"/>
            <a:ext cx="8777698" cy="454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A3795A-0ACF-4D41-B654-4B6B6845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07930-FBCA-4A2C-97C5-2ACAC513DE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70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39253A-C706-4492-9BD4-D207F07E6AF7}" type="slidenum">
              <a:rPr lang="en-US" smtClean="0">
                <a:solidFill>
                  <a:srgbClr val="99CC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99CC00"/>
              </a:solidFill>
            </a:endParaRPr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1430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081087"/>
            <a:ext cx="8172450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00855B-C20E-9C87-6277-F17B663A4133}"/>
              </a:ext>
            </a:extLst>
          </p:cNvPr>
          <p:cNvSpPr txBox="1"/>
          <p:nvPr/>
        </p:nvSpPr>
        <p:spPr>
          <a:xfrm>
            <a:off x="6019800" y="83403"/>
            <a:ext cx="5012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Useful in many Important Applications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8CB7A18-842C-7982-96C9-F734C2E0B132}"/>
              </a:ext>
            </a:extLst>
          </p:cNvPr>
          <p:cNvSpPr/>
          <p:nvPr/>
        </p:nvSpPr>
        <p:spPr bwMode="auto">
          <a:xfrm>
            <a:off x="5715000" y="228600"/>
            <a:ext cx="533400" cy="4572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942603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AI is the core of the 4</a:t>
            </a:r>
            <a:r>
              <a:rPr lang="en-US" sz="3600" baseline="30000" dirty="0"/>
              <a:t>th</a:t>
            </a:r>
            <a:r>
              <a:rPr lang="en-US" sz="3600" dirty="0"/>
              <a:t> Industrial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1"/>
            <a:ext cx="928530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79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3433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BE413-2544-4B4D-95B1-4693FD92E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41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8903B-E551-4F87-8CD0-ADBC2C47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9388F-FF0F-4722-BD40-BF766BFE1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4A124-3156-4A4A-AF86-9E650DBC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31</a:t>
            </a:fld>
            <a:endParaRPr lang="en-US"/>
          </a:p>
        </p:txBody>
      </p:sp>
      <p:pic>
        <p:nvPicPr>
          <p:cNvPr id="3074" name="Picture 2" descr="Driving autonomous vehicles forward with intelligent infrastructure - Smart  Cities World">
            <a:extLst>
              <a:ext uri="{FF2B5EF4-FFF2-40B4-BE49-F238E27FC236}">
                <a16:creationId xmlns:a16="http://schemas.microsoft.com/office/drawing/2014/main" id="{79BB8423-DC4D-4884-A423-CF985795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AC251-64F0-FCD0-3489-73360ABA7962}"/>
              </a:ext>
            </a:extLst>
          </p:cNvPr>
          <p:cNvSpPr txBox="1"/>
          <p:nvPr/>
        </p:nvSpPr>
        <p:spPr>
          <a:xfrm>
            <a:off x="3276600" y="405825"/>
            <a:ext cx="2783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Self-driven Cars</a:t>
            </a:r>
          </a:p>
        </p:txBody>
      </p:sp>
    </p:spTree>
    <p:extLst>
      <p:ext uri="{BB962C8B-B14F-4D97-AF65-F5344CB8AC3E}">
        <p14:creationId xmlns:p14="http://schemas.microsoft.com/office/powerpoint/2010/main" val="3600957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6AB2F-AD97-416D-8904-704F5232C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0456"/>
            <a:ext cx="8229600" cy="1127182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Medical Imaging Automatic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0DFE5-AA46-45B4-84B2-79940D296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9C4BD-E262-416B-A74E-13062F05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32</a:t>
            </a:fld>
            <a:endParaRPr lang="en-US"/>
          </a:p>
        </p:txBody>
      </p:sp>
      <p:pic>
        <p:nvPicPr>
          <p:cNvPr id="5122" name="Picture 2" descr="Nvidia's AI tech set to analyze medical scans for UK's public health system">
            <a:extLst>
              <a:ext uri="{FF2B5EF4-FFF2-40B4-BE49-F238E27FC236}">
                <a16:creationId xmlns:a16="http://schemas.microsoft.com/office/drawing/2014/main" id="{A5569AB6-7732-485C-BE2A-CBB750D98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480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3DDF-92AB-4A78-9ABD-95C9858FF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BE619-B489-4673-AEE6-8233BAF76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DE42A-9B68-44EE-BEAC-74B51F64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33</a:t>
            </a:fld>
            <a:endParaRPr lang="en-US"/>
          </a:p>
        </p:txBody>
      </p:sp>
      <p:pic>
        <p:nvPicPr>
          <p:cNvPr id="6146" name="Picture 2" descr="AI in Healthcare: 3 Healthcare Operations Robots Already Do Better Than  Human Doctors | MakTechBlog">
            <a:extLst>
              <a:ext uri="{FF2B5EF4-FFF2-40B4-BE49-F238E27FC236}">
                <a16:creationId xmlns:a16="http://schemas.microsoft.com/office/drawing/2014/main" id="{FB3FA033-1105-4C06-B705-413DE1528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282452" cy="579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5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5E3F-144D-9029-BA62-13BC1F27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44D09-6417-0083-FD9B-EF699F3F7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0070C0"/>
                </a:solidFill>
              </a:rPr>
              <a:t>Deep Neural Network Structures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B050"/>
                </a:solidFill>
              </a:rPr>
              <a:t>Attention &amp; Transformers</a:t>
            </a:r>
          </a:p>
          <a:p>
            <a:pPr marL="0" indent="0" algn="ctr">
              <a:buNone/>
            </a:pPr>
            <a:endParaRPr lang="en-US" sz="4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86858-BC97-6D65-EBA5-D2D47914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85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42F174-4BC9-0037-3D98-633FDA2F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Attention</a:t>
            </a:r>
          </a:p>
        </p:txBody>
      </p:sp>
      <p:pic>
        <p:nvPicPr>
          <p:cNvPr id="7170" name="Picture 2" descr="How Attention works in Deep Learning: understanding the attention mechanism in sequence models">
            <a:extLst>
              <a:ext uri="{FF2B5EF4-FFF2-40B4-BE49-F238E27FC236}">
                <a16:creationId xmlns:a16="http://schemas.microsoft.com/office/drawing/2014/main" id="{E0913202-9B9B-DCEC-7E90-CDB93CC142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168" y="2036599"/>
            <a:ext cx="8495662" cy="43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4280C-7D79-CDEC-D577-1B2925F00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39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1BD3644-EE80-4B56-A921-27A5841CEFB8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35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8" name="Rectangle 9222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9" name="Freeform: Shape 9224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227" name="Freeform: Shape 9226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C6EBCF-BE33-0006-CC67-E20001D32C8F}"/>
              </a:ext>
            </a:extLst>
          </p:cNvPr>
          <p:cNvSpPr txBox="1">
            <a:spLocks/>
          </p:cNvSpPr>
          <p:nvPr/>
        </p:nvSpPr>
        <p:spPr>
          <a:xfrm>
            <a:off x="573788" y="662400"/>
            <a:ext cx="2538000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br>
              <a:rPr lang="en-US" sz="2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Deep Neural Networks Structures</a:t>
            </a:r>
            <a:br>
              <a:rPr lang="en-US" sz="2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2286000"/>
            <a:ext cx="2538000" cy="3844800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0" algn="ctr"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>
                    <a:alpha val="60000"/>
                  </a:schemeClr>
                </a:solidFill>
              </a:rPr>
              <a:t>Transformers</a:t>
            </a:r>
          </a:p>
          <a:p>
            <a:pPr marL="0" indent="-228600">
              <a:lnSpc>
                <a:spcPct val="90000"/>
              </a:lnSpc>
            </a:pPr>
            <a:endParaRPr lang="en-US" sz="17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9218" name="Picture 2" descr="Cross Attention with Monotonic Alignment for Speech Transformer | Semantic  Scholar">
            <a:extLst>
              <a:ext uri="{FF2B5EF4-FFF2-40B4-BE49-F238E27FC236}">
                <a16:creationId xmlns:a16="http://schemas.microsoft.com/office/drawing/2014/main" id="{7FCB6295-3827-483D-6ED2-92CABABB0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3737" y="643469"/>
            <a:ext cx="3899742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F64970-F425-4928-9F74-D0955494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4105" y="6375679"/>
            <a:ext cx="794822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1BD3644-EE80-4B56-A921-27A5841CEFB8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1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5E3F-144D-9029-BA62-13BC1F27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44D09-6417-0083-FD9B-EF699F3F7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0070C0"/>
                </a:solidFill>
              </a:rPr>
              <a:t>Deep Neural Network Structures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B050"/>
                </a:solidFill>
              </a:rPr>
              <a:t>Foundation Models</a:t>
            </a:r>
          </a:p>
          <a:p>
            <a:pPr marL="0" indent="0" algn="ctr">
              <a:buNone/>
            </a:pPr>
            <a:endParaRPr lang="en-US" sz="4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86858-BC97-6D65-EBA5-D2D47914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94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F64970-F425-4928-9F74-D0955494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C6EBCF-BE33-0006-CC67-E20001D32C8F}"/>
              </a:ext>
            </a:extLst>
          </p:cNvPr>
          <p:cNvSpPr txBox="1">
            <a:spLocks/>
          </p:cNvSpPr>
          <p:nvPr/>
        </p:nvSpPr>
        <p:spPr>
          <a:xfrm>
            <a:off x="2286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 dirty="0"/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Language Modeling: BERT and GPT Models</a:t>
            </a:r>
          </a:p>
          <a:p>
            <a:r>
              <a:rPr lang="en-US" sz="4000" dirty="0"/>
              <a:t>		</a:t>
            </a:r>
            <a:endParaRPr lang="en-US" sz="4800" dirty="0"/>
          </a:p>
        </p:txBody>
      </p:sp>
      <p:pic>
        <p:nvPicPr>
          <p:cNvPr id="10242" name="Picture 2" descr="NLP Deep learning models: Difference between BERT &amp; GPT-3 | by Shivika K  Bisen | ML Brightside | Dec, 2022 | Medium">
            <a:extLst>
              <a:ext uri="{FF2B5EF4-FFF2-40B4-BE49-F238E27FC236}">
                <a16:creationId xmlns:a16="http://schemas.microsoft.com/office/drawing/2014/main" id="{C0561F1C-D609-E222-B6BF-E31670B5F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575"/>
            <a:ext cx="9144000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255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EC4A-FAD7-4B4A-5B06-8E9FE84F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ChatGPT</a:t>
            </a:r>
          </a:p>
        </p:txBody>
      </p:sp>
      <p:pic>
        <p:nvPicPr>
          <p:cNvPr id="10" name="Content Placeholder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FB3FBA-4A31-0BBA-7BC6-592DEC8E4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1371600"/>
            <a:ext cx="9530236" cy="4876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A8B9F-CFCE-0265-7523-84DEE6373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151EA-8384-F34F-05AA-FCCD06D18EAE}"/>
              </a:ext>
            </a:extLst>
          </p:cNvPr>
          <p:cNvSpPr txBox="1"/>
          <p:nvPr/>
        </p:nvSpPr>
        <p:spPr>
          <a:xfrm>
            <a:off x="7041848" y="80146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5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94174"/>
            <a:ext cx="7086600" cy="672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35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2ED6-641A-B403-2384-6B630CD1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GPT3              </a:t>
            </a:r>
            <a:r>
              <a:rPr lang="en-US" dirty="0" err="1"/>
              <a:t>ChatGPT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C188E-D6B2-7151-4AF8-5CD99AFC4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EB31-2396-BA01-9E8A-D172423C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40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D7D4091-A529-F38F-951F-B1F867DEEB33}"/>
              </a:ext>
            </a:extLst>
          </p:cNvPr>
          <p:cNvSpPr/>
          <p:nvPr/>
        </p:nvSpPr>
        <p:spPr>
          <a:xfrm>
            <a:off x="3429000" y="617538"/>
            <a:ext cx="1600200" cy="525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AI + IQ testing (human vs GPT-3 vs PaLM) – Dr Alan D. Thompson – Life  Architect">
            <a:extLst>
              <a:ext uri="{FF2B5EF4-FFF2-40B4-BE49-F238E27FC236}">
                <a16:creationId xmlns:a16="http://schemas.microsoft.com/office/drawing/2014/main" id="{B0A4BBAA-9155-407A-4762-DA36DDB41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441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986-1827-4884-85A2-53CFF614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216F3-AC99-400C-9478-4D7E856D4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50888-57E5-48AC-9A51-9ED7FC8D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41</a:t>
            </a:fld>
            <a:endParaRPr lang="en-US"/>
          </a:p>
        </p:txBody>
      </p:sp>
      <p:pic>
        <p:nvPicPr>
          <p:cNvPr id="7170" name="Picture 2" descr="       ">
            <a:extLst>
              <a:ext uri="{FF2B5EF4-FFF2-40B4-BE49-F238E27FC236}">
                <a16:creationId xmlns:a16="http://schemas.microsoft.com/office/drawing/2014/main" id="{443FB3F4-E774-4C5A-A01D-F4BBEE35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3"/>
            <a:ext cx="91440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41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2A7B4-8E03-4A40-1144-DCEC3368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100">
                <a:hlinkClick r:id="rId2"/>
              </a:rPr>
              <a:t>https://www.youtube.com/watch?v=sTeoEFzVNSc</a:t>
            </a:r>
            <a:endParaRPr lang="en-US" sz="3100"/>
          </a:p>
          <a:p>
            <a:pPr>
              <a:lnSpc>
                <a:spcPct val="90000"/>
              </a:lnSpc>
            </a:pPr>
            <a:endParaRPr lang="en-US" sz="3100"/>
          </a:p>
        </p:txBody>
      </p:sp>
      <p:pic>
        <p:nvPicPr>
          <p:cNvPr id="2050" name="Picture 2" descr="ChatGPT Tutorial for Developers - 38 Ways to 10x Your Productivity - YouTube">
            <a:extLst>
              <a:ext uri="{FF2B5EF4-FFF2-40B4-BE49-F238E27FC236}">
                <a16:creationId xmlns:a16="http://schemas.microsoft.com/office/drawing/2014/main" id="{78C71630-FA08-1EA7-D9B6-8F85489F1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"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5EFD8-EA60-C524-B9C5-64357DB08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A20A97-E71B-4278-9A5B-8042EEC71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21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5E3F-144D-9029-BA62-13BC1F27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44D09-6417-0083-FD9B-EF699F3F7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0070C0"/>
                </a:solidFill>
              </a:rPr>
              <a:t>Deep Neural Network Structures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B050"/>
                </a:solidFill>
              </a:rPr>
              <a:t>Generative Adversarial network (GAN) </a:t>
            </a:r>
            <a:endParaRPr lang="en-US" sz="36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86858-BC97-6D65-EBA5-D2D47914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27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Generative Adversarial network (GAN)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97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An artwork created by AI (GAN Network) program has been </a:t>
            </a:r>
            <a:r>
              <a:rPr lang="en-US" sz="3200" b="1" dirty="0">
                <a:hlinkClick r:id="rId2"/>
              </a:rPr>
              <a:t>sold at auction for $432,000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466850"/>
            <a:ext cx="904875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1447800"/>
            <a:ext cx="355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Portrait of Edmond </a:t>
            </a:r>
            <a:r>
              <a:rPr lang="en-US" sz="2400" dirty="0" err="1"/>
              <a:t>Belamy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59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620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42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5400" dirty="0">
                <a:solidFill>
                  <a:srgbClr val="C00000"/>
                </a:solidFill>
              </a:rPr>
              <a:t>Course outline</a:t>
            </a:r>
            <a:br>
              <a:rPr lang="en-US" sz="4400" dirty="0">
                <a:solidFill>
                  <a:srgbClr val="C00000"/>
                </a:solidFill>
              </a:rPr>
            </a:b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A4C0-57C1-42FB-A12C-8B175890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24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32483"/>
            <a:ext cx="8915400" cy="528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Part I: Artificial Neural Networks (4 weeks)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Introduction to NN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Single-layer perceptron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Multilayer perceptron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Back propagation algorithm 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Convolutional Neural Network (CNN)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Learning Algorithms: supervised, unsupervised, reinforcement learning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Overfitting and how to avoid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8ACC5-06D6-4BA8-B771-97283FE2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48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E901B-E8B2-F68A-A2E1-1462ABCD37A5}"/>
              </a:ext>
            </a:extLst>
          </p:cNvPr>
          <p:cNvSpPr txBox="1">
            <a:spLocks/>
          </p:cNvSpPr>
          <p:nvPr/>
        </p:nvSpPr>
        <p:spPr>
          <a:xfrm>
            <a:off x="228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 dirty="0"/>
            </a:br>
            <a:r>
              <a:rPr lang="en-US" sz="4800" dirty="0"/>
              <a:t>Course outline</a:t>
            </a:r>
            <a:br>
              <a:rPr lang="en-US" sz="4800" dirty="0"/>
            </a:br>
            <a:r>
              <a:rPr lang="en-US" sz="4000" dirty="0"/>
              <a:t>		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69033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8391"/>
            <a:ext cx="8915400" cy="5287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Part-II:</a:t>
            </a:r>
          </a:p>
          <a:p>
            <a:pPr lvl="0"/>
            <a:r>
              <a:rPr lang="en-US" b="1" dirty="0">
                <a:solidFill>
                  <a:srgbClr val="C00000"/>
                </a:solidFill>
              </a:rPr>
              <a:t>Data Representation and Data reduction techniques: (1 weeks)</a:t>
            </a:r>
            <a:endParaRPr lang="en-US" sz="2400" b="1" dirty="0">
              <a:solidFill>
                <a:srgbClr val="C00000"/>
              </a:solidFill>
            </a:endParaRP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K-means clustering, Gaussian Mixture Model</a:t>
            </a:r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Principal Component Analysis</a:t>
            </a:r>
          </a:p>
          <a:p>
            <a:r>
              <a:rPr lang="en-US" b="1" dirty="0">
                <a:solidFill>
                  <a:srgbClr val="C00000"/>
                </a:solidFill>
              </a:rPr>
              <a:t>Review of Classical Machine Learning: (1 weeks)</a:t>
            </a:r>
            <a:endParaRPr lang="en-US" sz="2400" b="1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Review of Machine learning (classical classifiers)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Regression Models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KNN, SVM, NBC, …etc.</a:t>
            </a:r>
          </a:p>
          <a:p>
            <a:pPr lvl="2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8ACC5-06D6-4BA8-B771-97283FE2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49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282E7A-3E92-424D-B342-9270AED37FDA}"/>
              </a:ext>
            </a:extLst>
          </p:cNvPr>
          <p:cNvSpPr txBox="1">
            <a:spLocks/>
          </p:cNvSpPr>
          <p:nvPr/>
        </p:nvSpPr>
        <p:spPr>
          <a:xfrm>
            <a:off x="228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 dirty="0"/>
            </a:br>
            <a:r>
              <a:rPr lang="en-US" sz="4800" dirty="0"/>
              <a:t>Course outline</a:t>
            </a:r>
            <a:br>
              <a:rPr lang="en-US" sz="4800" dirty="0"/>
            </a:br>
            <a:r>
              <a:rPr lang="en-US" sz="4000" dirty="0"/>
              <a:t>		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5745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AI impact of Human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730250"/>
            <a:ext cx="916305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723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Deep Neural Networks Structures: (4 weeks)</a:t>
            </a:r>
            <a:endParaRPr lang="en-US" sz="2400" b="1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Variants of CNN (ImageNet)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Transformers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Other DNN Models: Auto encoders, GANs Models, Diffusion Models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Natural Language Processing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Applications on DNN: (2 weeks)</a:t>
            </a:r>
            <a:endParaRPr lang="en-US" sz="2400" b="1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Foundation Models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Language Modeling: BERT and GPT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ChatBots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ChatGPT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F64970-F425-4928-9F74-D0955494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50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C6EBCF-BE33-0006-CC67-E20001D32C8F}"/>
              </a:ext>
            </a:extLst>
          </p:cNvPr>
          <p:cNvSpPr txBox="1">
            <a:spLocks/>
          </p:cNvSpPr>
          <p:nvPr/>
        </p:nvSpPr>
        <p:spPr>
          <a:xfrm>
            <a:off x="228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 dirty="0"/>
            </a:br>
            <a:r>
              <a:rPr lang="en-US" sz="4800" dirty="0"/>
              <a:t>Course outline</a:t>
            </a:r>
            <a:br>
              <a:rPr lang="en-US" sz="4800" dirty="0"/>
            </a:br>
            <a:r>
              <a:rPr lang="en-US" sz="4000" dirty="0"/>
              <a:t>		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55868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82" y="1219200"/>
            <a:ext cx="8382000" cy="5410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Reviewing and presenting a paper		10 Marks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Assignments (mostly Group assignments)	10 Marks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The course project (No midterm exam)	20 marks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Attendance is important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B6AA4-25EB-43A2-B21B-DBA0FCC7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51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5300A8-23CE-AEB9-D8AB-EA198C248C28}"/>
              </a:ext>
            </a:extLst>
          </p:cNvPr>
          <p:cNvSpPr txBox="1">
            <a:spLocks/>
          </p:cNvSpPr>
          <p:nvPr/>
        </p:nvSpPr>
        <p:spPr>
          <a:xfrm>
            <a:off x="228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 dirty="0"/>
            </a:br>
            <a:r>
              <a:rPr lang="en-US" sz="4800" dirty="0"/>
              <a:t>Course Assessment</a:t>
            </a:r>
            <a:br>
              <a:rPr lang="en-US" sz="4800" dirty="0"/>
            </a:br>
            <a:r>
              <a:rPr lang="en-US" sz="4000" dirty="0"/>
              <a:t>		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33319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6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6600" dirty="0">
                <a:solidFill>
                  <a:srgbClr val="00B050"/>
                </a:solidFill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C82F1-9955-4A9B-BE72-CF21BCD5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52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E048553-0648-4611-9293-763A5A14E772}"/>
                  </a:ext>
                </a:extLst>
              </p14:cNvPr>
              <p14:cNvContentPartPr/>
              <p14:nvPr/>
            </p14:nvContentPartPr>
            <p14:xfrm>
              <a:off x="3460320" y="2637360"/>
              <a:ext cx="20160" cy="11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E048553-0648-4611-9293-763A5A14E7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50960" y="2628000"/>
                <a:ext cx="38880" cy="2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1140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3B502-339E-4D4D-08F7-AB9CAEF1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20F79-7DB7-CA0E-C87D-10BDE2FAA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4F1DE-C8E7-547E-1677-A1F40302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368BA1-0162-AEE0-99E4-B93497C2F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4" t="3750" r="5833" b="17500"/>
          <a:stretch/>
        </p:blipFill>
        <p:spPr>
          <a:xfrm>
            <a:off x="304800" y="609600"/>
            <a:ext cx="8305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38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2E4C-EF14-2D51-2D83-0CD52AF62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https://aws.amazon.com/ec2/instance-types/p4/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8E6C7-4945-5B45-7A88-06CCDB994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F800-4A6D-C8EA-7D7F-8AC52C7A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5A9E8-B2E8-347D-9744-39C10AE52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36368" r="5833" b="17499"/>
          <a:stretch/>
        </p:blipFill>
        <p:spPr>
          <a:xfrm>
            <a:off x="495300" y="1828800"/>
            <a:ext cx="8153400" cy="28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273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0437-5B8C-2E59-7950-FFF0D486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783DD-B190-BD42-5370-DB38DBE67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31AC-D12A-C83F-67A5-15833063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7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990600"/>
            <a:ext cx="15849600" cy="845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90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75" y="-990600"/>
            <a:ext cx="15636875" cy="853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3B587-90E7-4E44-9774-95DAA7CD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0A97-E71B-4278-9A5B-8042EEC71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7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21A6-6CFE-4C81-BDA5-3EA73DEE1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DF33-937C-44BC-B9CA-3A567B3BE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243FA-B25F-437E-BDB1-FADE87AD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D3644-EE80-4B56-A921-27A5841CEFB8}" type="slidenum">
              <a:rPr lang="en-US" smtClean="0"/>
              <a:t>8</a:t>
            </a:fld>
            <a:endParaRPr lang="en-US"/>
          </a:p>
        </p:txBody>
      </p:sp>
      <p:pic>
        <p:nvPicPr>
          <p:cNvPr id="8194" name="Picture 2" descr="        ">
            <a:extLst>
              <a:ext uri="{FF2B5EF4-FFF2-40B4-BE49-F238E27FC236}">
                <a16:creationId xmlns:a16="http://schemas.microsoft.com/office/drawing/2014/main" id="{0F37D69C-507F-4C3B-AAD3-1B0CF9616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90600"/>
            <a:ext cx="92202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60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AD0C5-F615-400F-9345-8A18D4AC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Jobs will disappear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B7D61-5AF2-4DEE-9237-893CEC2FA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490F2D-1101-4327-8C6D-E381F471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56" y="1417638"/>
            <a:ext cx="9350424" cy="55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447B5-2607-4433-9990-4775685B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0A97-E71B-4278-9A5B-8042EEC71D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47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entury Gothic"/>
        <a:ea typeface="Gulim"/>
        <a:cs typeface=""/>
      </a:majorFont>
      <a:minorFont>
        <a:latin typeface="Century Gothic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49181</TotalTime>
  <Words>705</Words>
  <Application>Microsoft Office PowerPoint</Application>
  <PresentationFormat>On-screen Show (4:3)</PresentationFormat>
  <Paragraphs>214</Paragraphs>
  <Slides>55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Gulim</vt:lpstr>
      <vt:lpstr>Arial</vt:lpstr>
      <vt:lpstr>Arial Unicode MS</vt:lpstr>
      <vt:lpstr>Calibri</vt:lpstr>
      <vt:lpstr>Century Gothic</vt:lpstr>
      <vt:lpstr>Marlett</vt:lpstr>
      <vt:lpstr>Tw Cen MT</vt:lpstr>
      <vt:lpstr>Wingdings</vt:lpstr>
      <vt:lpstr>Office Theme</vt:lpstr>
      <vt:lpstr>1_Default Design</vt:lpstr>
      <vt:lpstr>1_Office Theme</vt:lpstr>
      <vt:lpstr>2_Office Theme</vt:lpstr>
      <vt:lpstr>Microsoft ClipArt Gallery</vt:lpstr>
      <vt:lpstr>ELC 4028  Artificial Neural Networks and its Applications by Dr. Mona Riyad Dr. Mohsen Rashwan</vt:lpstr>
      <vt:lpstr>PowerPoint Presentation</vt:lpstr>
      <vt:lpstr>AI is the core of the 4th Industrial revolution</vt:lpstr>
      <vt:lpstr>PowerPoint Presentation</vt:lpstr>
      <vt:lpstr>AI impact of Human Life</vt:lpstr>
      <vt:lpstr>PowerPoint Presentation</vt:lpstr>
      <vt:lpstr>PowerPoint Presentation</vt:lpstr>
      <vt:lpstr>PowerPoint Presentation</vt:lpstr>
      <vt:lpstr>Many Jobs will disappear</vt:lpstr>
      <vt:lpstr>Factors enabling AI Growth (by Hardik Gohil)</vt:lpstr>
      <vt:lpstr>Machine Learning</vt:lpstr>
      <vt:lpstr>PowerPoint Presentation</vt:lpstr>
      <vt:lpstr>PowerPoint Presentation</vt:lpstr>
      <vt:lpstr>PowerPoint Presentation</vt:lpstr>
      <vt:lpstr>Contents of the first part</vt:lpstr>
      <vt:lpstr>Introduction</vt:lpstr>
      <vt:lpstr>Artificial neuron</vt:lpstr>
      <vt:lpstr>PowerPoint Presentation</vt:lpstr>
      <vt:lpstr>PowerPoint Presentation</vt:lpstr>
      <vt:lpstr>PowerPoint Presentation</vt:lpstr>
      <vt:lpstr>Contents of the Second part</vt:lpstr>
      <vt:lpstr>PowerPoint Presentation</vt:lpstr>
      <vt:lpstr>Machine Learning Between Classical and Deep learning</vt:lpstr>
      <vt:lpstr>PowerPoint Presentation</vt:lpstr>
      <vt:lpstr>Many classifiers to choose from (Classical Techniques)</vt:lpstr>
      <vt:lpstr>PowerPoint Presentation</vt:lpstr>
      <vt:lpstr>PowerPoint Presentation</vt:lpstr>
      <vt:lpstr>CNN and its Variants  to deal with images (ImageNet Project)</vt:lpstr>
      <vt:lpstr>PowerPoint Presentation</vt:lpstr>
      <vt:lpstr>PowerPoint Presentation</vt:lpstr>
      <vt:lpstr>PowerPoint Presentation</vt:lpstr>
      <vt:lpstr>Medical Imaging Automatic Diagnosis</vt:lpstr>
      <vt:lpstr>Medical Operations</vt:lpstr>
      <vt:lpstr>PowerPoint Presentation</vt:lpstr>
      <vt:lpstr>Attention</vt:lpstr>
      <vt:lpstr>PowerPoint Presentation</vt:lpstr>
      <vt:lpstr>PowerPoint Presentation</vt:lpstr>
      <vt:lpstr>PowerPoint Presentation</vt:lpstr>
      <vt:lpstr>ChatGPT</vt:lpstr>
      <vt:lpstr>GPT3              ChatGPT</vt:lpstr>
      <vt:lpstr>PowerPoint Presentation</vt:lpstr>
      <vt:lpstr>https://www.youtube.com/watch?v=sTeoEFzVNSc </vt:lpstr>
      <vt:lpstr>PowerPoint Presentation</vt:lpstr>
      <vt:lpstr>Generative Adversarial network (GAN) </vt:lpstr>
      <vt:lpstr>An artwork created by AI (GAN Network) program has been sold at auction for $432,000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https://aws.amazon.com/ec2/instance-types/p4/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Trends in Machine Learning</dc:title>
  <dc:creator>Mohsen</dc:creator>
  <cp:lastModifiedBy>mohsen rashwan</cp:lastModifiedBy>
  <cp:revision>236</cp:revision>
  <dcterms:created xsi:type="dcterms:W3CDTF">2018-11-23T13:26:55Z</dcterms:created>
  <dcterms:modified xsi:type="dcterms:W3CDTF">2024-01-25T22:30:20Z</dcterms:modified>
</cp:coreProperties>
</file>